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40"/>
  </p:notesMasterIdLst>
  <p:sldIdLst>
    <p:sldId id="259" r:id="rId2"/>
    <p:sldId id="260" r:id="rId3"/>
    <p:sldId id="261" r:id="rId4"/>
    <p:sldId id="285" r:id="rId5"/>
    <p:sldId id="265" r:id="rId6"/>
    <p:sldId id="354" r:id="rId7"/>
    <p:sldId id="340" r:id="rId8"/>
    <p:sldId id="298" r:id="rId9"/>
    <p:sldId id="355" r:id="rId10"/>
    <p:sldId id="361" r:id="rId11"/>
    <p:sldId id="339" r:id="rId12"/>
    <p:sldId id="334" r:id="rId13"/>
    <p:sldId id="336" r:id="rId14"/>
    <p:sldId id="342" r:id="rId15"/>
    <p:sldId id="337" r:id="rId16"/>
    <p:sldId id="343" r:id="rId17"/>
    <p:sldId id="344" r:id="rId18"/>
    <p:sldId id="345" r:id="rId19"/>
    <p:sldId id="348" r:id="rId20"/>
    <p:sldId id="349" r:id="rId21"/>
    <p:sldId id="350" r:id="rId22"/>
    <p:sldId id="367" r:id="rId23"/>
    <p:sldId id="366" r:id="rId24"/>
    <p:sldId id="356" r:id="rId25"/>
    <p:sldId id="359" r:id="rId26"/>
    <p:sldId id="315" r:id="rId27"/>
    <p:sldId id="352" r:id="rId28"/>
    <p:sldId id="353" r:id="rId29"/>
    <p:sldId id="362" r:id="rId30"/>
    <p:sldId id="351" r:id="rId31"/>
    <p:sldId id="363" r:id="rId32"/>
    <p:sldId id="364" r:id="rId33"/>
    <p:sldId id="289" r:id="rId34"/>
    <p:sldId id="358" r:id="rId35"/>
    <p:sldId id="360" r:id="rId36"/>
    <p:sldId id="292" r:id="rId37"/>
    <p:sldId id="323" r:id="rId38"/>
    <p:sldId id="365" r:id="rId3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C00"/>
    <a:srgbClr val="41AAD7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68F94F-53B4-4954-8472-3115209F7F15}" v="81" dt="2019-12-19T08:06:01.0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9" autoAdjust="0"/>
    <p:restoredTop sz="97818" autoAdjust="0"/>
  </p:normalViewPr>
  <p:slideViewPr>
    <p:cSldViewPr snapToGrid="0" snapToObjects="1">
      <p:cViewPr varScale="1">
        <p:scale>
          <a:sx n="39" d="100"/>
          <a:sy n="39" d="100"/>
        </p:scale>
        <p:origin x="-108" y="-6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怡晴 王" userId="26d01705ff4c1d5a" providerId="LiveId" clId="{C62A752C-046C-432B-B05D-B90BF4CFD061}"/>
    <pc:docChg chg="addSld delSld modSld">
      <pc:chgData name="怡晴 王" userId="26d01705ff4c1d5a" providerId="LiveId" clId="{C62A752C-046C-432B-B05D-B90BF4CFD061}" dt="2019-12-19T08:07:05.308" v="499" actId="6549"/>
      <pc:docMkLst>
        <pc:docMk/>
      </pc:docMkLst>
      <pc:sldChg chg="modSp">
        <pc:chgData name="怡晴 王" userId="26d01705ff4c1d5a" providerId="LiveId" clId="{C62A752C-046C-432B-B05D-B90BF4CFD061}" dt="2019-12-19T07:58:39.658" v="247" actId="1076"/>
        <pc:sldMkLst>
          <pc:docMk/>
          <pc:sldMk cId="1665947468" sldId="259"/>
        </pc:sldMkLst>
        <pc:spChg chg="mod">
          <ac:chgData name="怡晴 王" userId="26d01705ff4c1d5a" providerId="LiveId" clId="{C62A752C-046C-432B-B05D-B90BF4CFD061}" dt="2019-12-19T07:58:39.658" v="247" actId="1076"/>
          <ac:spMkLst>
            <pc:docMk/>
            <pc:sldMk cId="1665947468" sldId="259"/>
            <ac:spMk id="11" creationId="{00000000-0000-0000-0000-000000000000}"/>
          </ac:spMkLst>
        </pc:spChg>
      </pc:sldChg>
      <pc:sldChg chg="addSp modSp">
        <pc:chgData name="怡晴 王" userId="26d01705ff4c1d5a" providerId="LiveId" clId="{C62A752C-046C-432B-B05D-B90BF4CFD061}" dt="2019-12-19T08:05:46.618" v="468" actId="20577"/>
        <pc:sldMkLst>
          <pc:docMk/>
          <pc:sldMk cId="3848566741" sldId="284"/>
        </pc:sldMkLst>
        <pc:spChg chg="add">
          <ac:chgData name="怡晴 王" userId="26d01705ff4c1d5a" providerId="LiveId" clId="{C62A752C-046C-432B-B05D-B90BF4CFD061}" dt="2019-12-19T08:04:39.957" v="416"/>
          <ac:spMkLst>
            <pc:docMk/>
            <pc:sldMk cId="3848566741" sldId="284"/>
            <ac:spMk id="9" creationId="{498EB8B0-56AB-48DE-9CED-626AC1FF9B6D}"/>
          </ac:spMkLst>
        </pc:spChg>
        <pc:spChg chg="add mod">
          <ac:chgData name="怡晴 王" userId="26d01705ff4c1d5a" providerId="LiveId" clId="{C62A752C-046C-432B-B05D-B90BF4CFD061}" dt="2019-12-19T08:04:48.567" v="440"/>
          <ac:spMkLst>
            <pc:docMk/>
            <pc:sldMk cId="3848566741" sldId="284"/>
            <ac:spMk id="10" creationId="{3A96498C-3E3C-44D3-8A3A-76456898428C}"/>
          </ac:spMkLst>
        </pc:spChg>
        <pc:spChg chg="add mod">
          <ac:chgData name="怡晴 王" userId="26d01705ff4c1d5a" providerId="LiveId" clId="{C62A752C-046C-432B-B05D-B90BF4CFD061}" dt="2019-12-19T08:05:46.618" v="468" actId="20577"/>
          <ac:spMkLst>
            <pc:docMk/>
            <pc:sldMk cId="3848566741" sldId="284"/>
            <ac:spMk id="11" creationId="{7896608D-249D-48B4-A048-C84048CB3A6A}"/>
          </ac:spMkLst>
        </pc:spChg>
      </pc:sldChg>
      <pc:sldChg chg="modSp">
        <pc:chgData name="怡晴 王" userId="26d01705ff4c1d5a" providerId="LiveId" clId="{C62A752C-046C-432B-B05D-B90BF4CFD061}" dt="2019-12-19T07:59:45.380" v="264" actId="1076"/>
        <pc:sldMkLst>
          <pc:docMk/>
          <pc:sldMk cId="1521227999" sldId="285"/>
        </pc:sldMkLst>
        <pc:spChg chg="mod">
          <ac:chgData name="怡晴 王" userId="26d01705ff4c1d5a" providerId="LiveId" clId="{C62A752C-046C-432B-B05D-B90BF4CFD061}" dt="2019-12-19T07:59:27.607" v="261"/>
          <ac:spMkLst>
            <pc:docMk/>
            <pc:sldMk cId="1521227999" sldId="285"/>
            <ac:spMk id="8" creationId="{EEA45C60-C195-462B-AA54-F0631680E064}"/>
          </ac:spMkLst>
        </pc:spChg>
        <pc:picChg chg="mod">
          <ac:chgData name="怡晴 王" userId="26d01705ff4c1d5a" providerId="LiveId" clId="{C62A752C-046C-432B-B05D-B90BF4CFD061}" dt="2019-12-19T07:59:45.380" v="264" actId="1076"/>
          <ac:picMkLst>
            <pc:docMk/>
            <pc:sldMk cId="1521227999" sldId="285"/>
            <ac:picMk id="11" creationId="{BDE99B6F-F982-4C24-81E0-064D44747A72}"/>
          </ac:picMkLst>
        </pc:picChg>
      </pc:sldChg>
      <pc:sldChg chg="del">
        <pc:chgData name="怡晴 王" userId="26d01705ff4c1d5a" providerId="LiveId" clId="{C62A752C-046C-432B-B05D-B90BF4CFD061}" dt="2019-12-19T07:54:00.358" v="148" actId="47"/>
        <pc:sldMkLst>
          <pc:docMk/>
          <pc:sldMk cId="386167712" sldId="288"/>
        </pc:sldMkLst>
      </pc:sldChg>
      <pc:sldChg chg="modNotesTx">
        <pc:chgData name="怡晴 王" userId="26d01705ff4c1d5a" providerId="LiveId" clId="{C62A752C-046C-432B-B05D-B90BF4CFD061}" dt="2019-12-19T07:55:18.588" v="162" actId="20577"/>
        <pc:sldMkLst>
          <pc:docMk/>
          <pc:sldMk cId="2281964956" sldId="290"/>
        </pc:sldMkLst>
      </pc:sldChg>
      <pc:sldChg chg="addSp modSp modNotesTx">
        <pc:chgData name="怡晴 王" userId="26d01705ff4c1d5a" providerId="LiveId" clId="{C62A752C-046C-432B-B05D-B90BF4CFD061}" dt="2019-12-19T08:03:35.272" v="387" actId="6549"/>
        <pc:sldMkLst>
          <pc:docMk/>
          <pc:sldMk cId="2287210033" sldId="291"/>
        </pc:sldMkLst>
        <pc:spChg chg="add mod">
          <ac:chgData name="怡晴 王" userId="26d01705ff4c1d5a" providerId="LiveId" clId="{C62A752C-046C-432B-B05D-B90BF4CFD061}" dt="2019-12-19T08:03:14.480" v="381" actId="20577"/>
          <ac:spMkLst>
            <pc:docMk/>
            <pc:sldMk cId="2287210033" sldId="291"/>
            <ac:spMk id="29" creationId="{916797B9-A146-4568-81E4-AD50AC1634F8}"/>
          </ac:spMkLst>
        </pc:spChg>
        <pc:spChg chg="add mod">
          <ac:chgData name="怡晴 王" userId="26d01705ff4c1d5a" providerId="LiveId" clId="{C62A752C-046C-432B-B05D-B90BF4CFD061}" dt="2019-12-19T08:03:33.370" v="386" actId="6549"/>
          <ac:spMkLst>
            <pc:docMk/>
            <pc:sldMk cId="2287210033" sldId="291"/>
            <ac:spMk id="53" creationId="{D0AA12D1-36D3-4B90-8A62-7A5CAD9FF59B}"/>
          </ac:spMkLst>
        </pc:spChg>
        <pc:spChg chg="add mod">
          <ac:chgData name="怡晴 王" userId="26d01705ff4c1d5a" providerId="LiveId" clId="{C62A752C-046C-432B-B05D-B90BF4CFD061}" dt="2019-12-19T08:03:35.272" v="387" actId="6549"/>
          <ac:spMkLst>
            <pc:docMk/>
            <pc:sldMk cId="2287210033" sldId="291"/>
            <ac:spMk id="54" creationId="{D870119E-A28F-4C79-A5FA-A3E2FE0CDE85}"/>
          </ac:spMkLst>
        </pc:spChg>
      </pc:sldChg>
      <pc:sldChg chg="modNotesTx">
        <pc:chgData name="怡晴 王" userId="26d01705ff4c1d5a" providerId="LiveId" clId="{C62A752C-046C-432B-B05D-B90BF4CFD061}" dt="2019-12-19T07:54:03.427" v="149" actId="20577"/>
        <pc:sldMkLst>
          <pc:docMk/>
          <pc:sldMk cId="2979439827" sldId="294"/>
        </pc:sldMkLst>
      </pc:sldChg>
      <pc:sldChg chg="modSp modNotesTx">
        <pc:chgData name="怡晴 王" userId="26d01705ff4c1d5a" providerId="LiveId" clId="{C62A752C-046C-432B-B05D-B90BF4CFD061}" dt="2019-12-19T07:54:51.455" v="156" actId="20577"/>
        <pc:sldMkLst>
          <pc:docMk/>
          <pc:sldMk cId="1601341872" sldId="295"/>
        </pc:sldMkLst>
        <pc:spChg chg="mod">
          <ac:chgData name="怡晴 王" userId="26d01705ff4c1d5a" providerId="LiveId" clId="{C62A752C-046C-432B-B05D-B90BF4CFD061}" dt="2019-12-19T07:54:51.455" v="156" actId="20577"/>
          <ac:spMkLst>
            <pc:docMk/>
            <pc:sldMk cId="1601341872" sldId="295"/>
            <ac:spMk id="20" creationId="{7D355EF9-725D-4C66-A614-28246A2B0B1C}"/>
          </ac:spMkLst>
        </pc:spChg>
      </pc:sldChg>
      <pc:sldChg chg="modNotesTx">
        <pc:chgData name="怡晴 王" userId="26d01705ff4c1d5a" providerId="LiveId" clId="{C62A752C-046C-432B-B05D-B90BF4CFD061}" dt="2019-12-19T08:07:02.777" v="498" actId="6549"/>
        <pc:sldMkLst>
          <pc:docMk/>
          <pc:sldMk cId="4215365975" sldId="296"/>
        </pc:sldMkLst>
      </pc:sldChg>
      <pc:sldChg chg="add modNotesTx">
        <pc:chgData name="怡晴 王" userId="26d01705ff4c1d5a" providerId="LiveId" clId="{C62A752C-046C-432B-B05D-B90BF4CFD061}" dt="2019-12-19T07:53:57.179" v="147" actId="6549"/>
        <pc:sldMkLst>
          <pc:docMk/>
          <pc:sldMk cId="3438003175" sldId="297"/>
        </pc:sldMkLst>
      </pc:sldChg>
      <pc:sldChg chg="add del">
        <pc:chgData name="怡晴 王" userId="26d01705ff4c1d5a" providerId="LiveId" clId="{C62A752C-046C-432B-B05D-B90BF4CFD061}" dt="2019-12-19T07:50:23.660" v="2"/>
        <pc:sldMkLst>
          <pc:docMk/>
          <pc:sldMk cId="1475274330" sldId="298"/>
        </pc:sldMkLst>
      </pc:sldChg>
      <pc:sldChg chg="addSp delSp modSp add modAnim modNotesTx">
        <pc:chgData name="怡晴 王" userId="26d01705ff4c1d5a" providerId="LiveId" clId="{C62A752C-046C-432B-B05D-B90BF4CFD061}" dt="2019-12-19T07:52:57.163" v="106" actId="20577"/>
        <pc:sldMkLst>
          <pc:docMk/>
          <pc:sldMk cId="2261936757" sldId="298"/>
        </pc:sldMkLst>
        <pc:spChg chg="mod">
          <ac:chgData name="怡晴 王" userId="26d01705ff4c1d5a" providerId="LiveId" clId="{C62A752C-046C-432B-B05D-B90BF4CFD061}" dt="2019-12-19T07:52:54.411" v="105" actId="1076"/>
          <ac:spMkLst>
            <pc:docMk/>
            <pc:sldMk cId="2261936757" sldId="298"/>
            <ac:spMk id="5" creationId="{F981EB6C-4523-4DE5-A818-FA8EB1BB2032}"/>
          </ac:spMkLst>
        </pc:spChg>
        <pc:spChg chg="mod">
          <ac:chgData name="怡晴 王" userId="26d01705ff4c1d5a" providerId="LiveId" clId="{C62A752C-046C-432B-B05D-B90BF4CFD061}" dt="2019-12-19T07:52:54.411" v="105" actId="1076"/>
          <ac:spMkLst>
            <pc:docMk/>
            <pc:sldMk cId="2261936757" sldId="298"/>
            <ac:spMk id="20" creationId="{7D355EF9-725D-4C66-A614-28246A2B0B1C}"/>
          </ac:spMkLst>
        </pc:spChg>
        <pc:picChg chg="add mod">
          <ac:chgData name="怡晴 王" userId="26d01705ff4c1d5a" providerId="LiveId" clId="{C62A752C-046C-432B-B05D-B90BF4CFD061}" dt="2019-12-19T07:51:05.212" v="32" actId="14100"/>
          <ac:picMkLst>
            <pc:docMk/>
            <pc:sldMk cId="2261936757" sldId="298"/>
            <ac:picMk id="6" creationId="{862FCFB1-EA6A-4204-BCBE-D42B2079277C}"/>
          </ac:picMkLst>
        </pc:picChg>
        <pc:picChg chg="add del">
          <ac:chgData name="怡晴 王" userId="26d01705ff4c1d5a" providerId="LiveId" clId="{C62A752C-046C-432B-B05D-B90BF4CFD061}" dt="2019-12-19T07:51:12.231" v="34"/>
          <ac:picMkLst>
            <pc:docMk/>
            <pc:sldMk cId="2261936757" sldId="298"/>
            <ac:picMk id="7" creationId="{AE01FEEB-9E3F-4F66-A85E-EFFF93D12FC0}"/>
          </ac:picMkLst>
        </pc:picChg>
      </pc:sldChg>
      <pc:sldChg chg="delSp modSp add modAnim modNotesTx">
        <pc:chgData name="怡晴 王" userId="26d01705ff4c1d5a" providerId="LiveId" clId="{C62A752C-046C-432B-B05D-B90BF4CFD061}" dt="2019-12-19T08:03:55.358" v="394" actId="20577"/>
        <pc:sldMkLst>
          <pc:docMk/>
          <pc:sldMk cId="3287588896" sldId="299"/>
        </pc:sldMkLst>
        <pc:spChg chg="mod">
          <ac:chgData name="怡晴 王" userId="26d01705ff4c1d5a" providerId="LiveId" clId="{C62A752C-046C-432B-B05D-B90BF4CFD061}" dt="2019-12-19T07:53:42.831" v="146" actId="1076"/>
          <ac:spMkLst>
            <pc:docMk/>
            <pc:sldMk cId="3287588896" sldId="299"/>
            <ac:spMk id="5" creationId="{F981EB6C-4523-4DE5-A818-FA8EB1BB2032}"/>
          </ac:spMkLst>
        </pc:spChg>
        <pc:spChg chg="mod">
          <ac:chgData name="怡晴 王" userId="26d01705ff4c1d5a" providerId="LiveId" clId="{C62A752C-046C-432B-B05D-B90BF4CFD061}" dt="2019-12-19T07:53:42.831" v="146" actId="1076"/>
          <ac:spMkLst>
            <pc:docMk/>
            <pc:sldMk cId="3287588896" sldId="299"/>
            <ac:spMk id="20" creationId="{7D355EF9-725D-4C66-A614-28246A2B0B1C}"/>
          </ac:spMkLst>
        </pc:spChg>
        <pc:picChg chg="del">
          <ac:chgData name="怡晴 王" userId="26d01705ff4c1d5a" providerId="LiveId" clId="{C62A752C-046C-432B-B05D-B90BF4CFD061}" dt="2019-12-19T07:51:39.350" v="36" actId="478"/>
          <ac:picMkLst>
            <pc:docMk/>
            <pc:sldMk cId="3287588896" sldId="299"/>
            <ac:picMk id="6" creationId="{862FCFB1-EA6A-4204-BCBE-D42B2079277C}"/>
          </ac:picMkLst>
        </pc:picChg>
      </pc:sldChg>
      <pc:sldChg chg="addSp modSp add modNotesTx">
        <pc:chgData name="怡晴 王" userId="26d01705ff4c1d5a" providerId="LiveId" clId="{C62A752C-046C-432B-B05D-B90BF4CFD061}" dt="2019-12-19T08:07:05.308" v="499" actId="6549"/>
        <pc:sldMkLst>
          <pc:docMk/>
          <pc:sldMk cId="4286992149" sldId="300"/>
        </pc:sldMkLst>
        <pc:spChg chg="add mod">
          <ac:chgData name="怡晴 王" userId="26d01705ff4c1d5a" providerId="LiveId" clId="{C62A752C-046C-432B-B05D-B90BF4CFD061}" dt="2019-12-19T08:04:18.953" v="415"/>
          <ac:spMkLst>
            <pc:docMk/>
            <pc:sldMk cId="4286992149" sldId="300"/>
            <ac:spMk id="6" creationId="{307103E7-2AE3-48B4-AB26-9311C84D88A0}"/>
          </ac:spMkLst>
        </pc:spChg>
        <pc:spChg chg="mod">
          <ac:chgData name="怡晴 王" userId="26d01705ff4c1d5a" providerId="LiveId" clId="{C62A752C-046C-432B-B05D-B90BF4CFD061}" dt="2019-12-19T07:55:03.288" v="161" actId="20577"/>
          <ac:spMkLst>
            <pc:docMk/>
            <pc:sldMk cId="4286992149" sldId="300"/>
            <ac:spMk id="20" creationId="{7D355EF9-725D-4C66-A614-28246A2B0B1C}"/>
          </ac:spMkLst>
        </pc:spChg>
      </pc:sldChg>
      <pc:sldChg chg="modSp add">
        <pc:chgData name="怡晴 王" userId="26d01705ff4c1d5a" providerId="LiveId" clId="{C62A752C-046C-432B-B05D-B90BF4CFD061}" dt="2019-12-19T08:06:06.766" v="497" actId="20577"/>
        <pc:sldMkLst>
          <pc:docMk/>
          <pc:sldMk cId="2641353820" sldId="301"/>
        </pc:sldMkLst>
        <pc:spChg chg="mod">
          <ac:chgData name="怡晴 王" userId="26d01705ff4c1d5a" providerId="LiveId" clId="{C62A752C-046C-432B-B05D-B90BF4CFD061}" dt="2019-12-19T08:06:01.069" v="489"/>
          <ac:spMkLst>
            <pc:docMk/>
            <pc:sldMk cId="2641353820" sldId="301"/>
            <ac:spMk id="10" creationId="{3A96498C-3E3C-44D3-8A3A-76456898428C}"/>
          </ac:spMkLst>
        </pc:spChg>
        <pc:spChg chg="mod">
          <ac:chgData name="怡晴 王" userId="26d01705ff4c1d5a" providerId="LiveId" clId="{C62A752C-046C-432B-B05D-B90BF4CFD061}" dt="2019-12-19T08:06:06.766" v="497" actId="20577"/>
          <ac:spMkLst>
            <pc:docMk/>
            <pc:sldMk cId="2641353820" sldId="301"/>
            <ac:spMk id="11" creationId="{7896608D-249D-48B4-A048-C84048CB3A6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243DF-4CE2-40DD-9396-945CD425782B}" type="datetimeFigureOut">
              <a:rPr lang="zh-TW" altLang="en-US" smtClean="0"/>
              <a:t>2020/1/6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E3BC1-3D3D-4DFC-AD6A-8664F4783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576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35963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011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80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80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5393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3596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75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菱形 22"/>
          <p:cNvSpPr/>
          <p:nvPr userDrawn="1"/>
        </p:nvSpPr>
        <p:spPr>
          <a:xfrm rot="2066220" flipV="1">
            <a:off x="-676134" y="368646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4" name="菱形 23"/>
          <p:cNvSpPr/>
          <p:nvPr userDrawn="1"/>
        </p:nvSpPr>
        <p:spPr>
          <a:xfrm rot="1702185" flipV="1">
            <a:off x="642022" y="-258812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5" name="菱形 24"/>
          <p:cNvSpPr/>
          <p:nvPr userDrawn="1"/>
        </p:nvSpPr>
        <p:spPr>
          <a:xfrm rot="18278316" flipV="1">
            <a:off x="26392" y="-477208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6" name="菱形 25"/>
          <p:cNvSpPr/>
          <p:nvPr userDrawn="1"/>
        </p:nvSpPr>
        <p:spPr>
          <a:xfrm rot="21253095" flipV="1">
            <a:off x="1397728" y="-901004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7" name="菱形 26"/>
          <p:cNvSpPr/>
          <p:nvPr userDrawn="1"/>
        </p:nvSpPr>
        <p:spPr>
          <a:xfrm rot="20530560" flipV="1">
            <a:off x="10008094" y="6014196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8" name="菱形 27"/>
          <p:cNvSpPr/>
          <p:nvPr userDrawn="1"/>
        </p:nvSpPr>
        <p:spPr>
          <a:xfrm rot="16200000" flipV="1">
            <a:off x="-935118" y="-423156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9" name="菱形 28"/>
          <p:cNvSpPr/>
          <p:nvPr userDrawn="1"/>
        </p:nvSpPr>
        <p:spPr>
          <a:xfrm rot="1679517" flipV="1">
            <a:off x="10608392" y="5725868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30" name="菱形 29"/>
          <p:cNvSpPr/>
          <p:nvPr userDrawn="1"/>
        </p:nvSpPr>
        <p:spPr>
          <a:xfrm rot="16200000" flipV="1">
            <a:off x="11270399" y="5725869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506" y="368646"/>
            <a:ext cx="3556002" cy="44111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77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3346"/>
            <a:ext cx="12192000" cy="930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591228" y="152843"/>
            <a:ext cx="10005219" cy="61806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0" name="菱形 9"/>
          <p:cNvSpPr/>
          <p:nvPr userDrawn="1"/>
        </p:nvSpPr>
        <p:spPr>
          <a:xfrm flipV="1">
            <a:off x="638257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11" name="菱形 10"/>
          <p:cNvSpPr/>
          <p:nvPr userDrawn="1"/>
        </p:nvSpPr>
        <p:spPr>
          <a:xfrm flipV="1">
            <a:off x="316732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13" name="菱形 12"/>
          <p:cNvSpPr/>
          <p:nvPr userDrawn="1"/>
        </p:nvSpPr>
        <p:spPr>
          <a:xfrm flipV="1">
            <a:off x="959783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434248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 userDrawn="1"/>
        </p:nvGrpSpPr>
        <p:grpSpPr>
          <a:xfrm rot="2980928">
            <a:off x="9699184" y="-260328"/>
            <a:ext cx="3136700" cy="2374860"/>
            <a:chOff x="9380015" y="-365730"/>
            <a:chExt cx="3136700" cy="2374860"/>
          </a:xfrm>
        </p:grpSpPr>
        <p:sp>
          <p:nvSpPr>
            <p:cNvPr id="7" name="菱形 6"/>
            <p:cNvSpPr/>
            <p:nvPr userDrawn="1"/>
          </p:nvSpPr>
          <p:spPr>
            <a:xfrm rot="20951386" flipV="1">
              <a:off x="10933111" y="176466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8" name="菱形 7"/>
            <p:cNvSpPr/>
            <p:nvPr userDrawn="1"/>
          </p:nvSpPr>
          <p:spPr>
            <a:xfrm rot="18278316" flipV="1">
              <a:off x="10207845" y="135300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9" name="菱形 8"/>
            <p:cNvSpPr/>
            <p:nvPr userDrawn="1"/>
          </p:nvSpPr>
          <p:spPr>
            <a:xfrm rot="19242492" flipV="1">
              <a:off x="10633017" y="-365730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2" name="菱形 11"/>
            <p:cNvSpPr/>
            <p:nvPr userDrawn="1"/>
          </p:nvSpPr>
          <p:spPr>
            <a:xfrm rot="16200000" flipV="1">
              <a:off x="9380015" y="425526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</p:grpSp>
      <p:sp>
        <p:nvSpPr>
          <p:cNvPr id="22" name="矩形 21"/>
          <p:cNvSpPr/>
          <p:nvPr userDrawn="1"/>
        </p:nvSpPr>
        <p:spPr>
          <a:xfrm>
            <a:off x="0" y="-3346"/>
            <a:ext cx="12192000" cy="930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591228" y="152843"/>
            <a:ext cx="10005219" cy="61806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0" name="菱形 9"/>
          <p:cNvSpPr/>
          <p:nvPr userDrawn="1"/>
        </p:nvSpPr>
        <p:spPr>
          <a:xfrm flipV="1">
            <a:off x="638257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11" name="菱形 10"/>
          <p:cNvSpPr/>
          <p:nvPr userDrawn="1"/>
        </p:nvSpPr>
        <p:spPr>
          <a:xfrm flipV="1">
            <a:off x="316732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13" name="菱形 12"/>
          <p:cNvSpPr/>
          <p:nvPr userDrawn="1"/>
        </p:nvSpPr>
        <p:spPr>
          <a:xfrm flipV="1">
            <a:off x="959783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984124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06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1949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2963776"/>
            <a:ext cx="12192000" cy="930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1736552"/>
            <a:ext cx="12192000" cy="9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3082752"/>
            <a:ext cx="12192000" cy="9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 2"/>
          <p:cNvGrpSpPr/>
          <p:nvPr userDrawn="1"/>
        </p:nvGrpSpPr>
        <p:grpSpPr>
          <a:xfrm>
            <a:off x="-398951" y="3102422"/>
            <a:ext cx="13351939" cy="2078505"/>
            <a:chOff x="-398951" y="3102422"/>
            <a:chExt cx="13351939" cy="2078505"/>
          </a:xfrm>
        </p:grpSpPr>
        <p:sp>
          <p:nvSpPr>
            <p:cNvPr id="14" name="菱形 13"/>
            <p:cNvSpPr/>
            <p:nvPr userDrawn="1"/>
          </p:nvSpPr>
          <p:spPr>
            <a:xfrm rot="2066220" flipV="1">
              <a:off x="2855926" y="347268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5" name="菱形 14"/>
            <p:cNvSpPr/>
            <p:nvPr userDrawn="1"/>
          </p:nvSpPr>
          <p:spPr>
            <a:xfrm rot="1702185" flipV="1">
              <a:off x="1178189" y="359732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6" name="菱形 15"/>
            <p:cNvSpPr/>
            <p:nvPr userDrawn="1"/>
          </p:nvSpPr>
          <p:spPr>
            <a:xfrm rot="18278316" flipV="1">
              <a:off x="562559" y="337892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7" name="菱形 16"/>
            <p:cNvSpPr/>
            <p:nvPr userDrawn="1"/>
          </p:nvSpPr>
          <p:spPr>
            <a:xfrm rot="21253095" flipV="1">
              <a:off x="2109151" y="322838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8" name="菱形 17"/>
            <p:cNvSpPr/>
            <p:nvPr userDrawn="1"/>
          </p:nvSpPr>
          <p:spPr>
            <a:xfrm rot="20530560" flipV="1">
              <a:off x="3796599" y="327126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9" name="菱形 18"/>
            <p:cNvSpPr/>
            <p:nvPr userDrawn="1"/>
          </p:nvSpPr>
          <p:spPr>
            <a:xfrm rot="16200000" flipV="1">
              <a:off x="-398951" y="343297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0" name="菱形 19"/>
            <p:cNvSpPr/>
            <p:nvPr userDrawn="1"/>
          </p:nvSpPr>
          <p:spPr>
            <a:xfrm rot="1679517" flipV="1">
              <a:off x="4596801" y="310242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1" name="菱形 20"/>
            <p:cNvSpPr/>
            <p:nvPr userDrawn="1"/>
          </p:nvSpPr>
          <p:spPr>
            <a:xfrm rot="1702185" flipV="1">
              <a:off x="7201589" y="3456136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3" name="菱形 22"/>
            <p:cNvSpPr/>
            <p:nvPr userDrawn="1"/>
          </p:nvSpPr>
          <p:spPr>
            <a:xfrm rot="18278316" flipV="1">
              <a:off x="6585959" y="3237740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4" name="菱形 23"/>
            <p:cNvSpPr/>
            <p:nvPr userDrawn="1"/>
          </p:nvSpPr>
          <p:spPr>
            <a:xfrm rot="16200000" flipV="1">
              <a:off x="5624449" y="329179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5" name="菱形 24"/>
            <p:cNvSpPr/>
            <p:nvPr userDrawn="1"/>
          </p:nvSpPr>
          <p:spPr>
            <a:xfrm rot="2066220" flipV="1">
              <a:off x="8914472" y="354451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6" name="菱形 25"/>
            <p:cNvSpPr/>
            <p:nvPr userDrawn="1"/>
          </p:nvSpPr>
          <p:spPr>
            <a:xfrm rot="21253095" flipV="1">
              <a:off x="8051825" y="3527700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7" name="菱形 26"/>
            <p:cNvSpPr/>
            <p:nvPr userDrawn="1"/>
          </p:nvSpPr>
          <p:spPr>
            <a:xfrm rot="20530560" flipV="1">
              <a:off x="9855145" y="334309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8" name="菱形 27"/>
            <p:cNvSpPr/>
            <p:nvPr userDrawn="1"/>
          </p:nvSpPr>
          <p:spPr>
            <a:xfrm rot="2066220" flipV="1">
              <a:off x="10428711" y="351042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9" name="菱形 28"/>
            <p:cNvSpPr/>
            <p:nvPr userDrawn="1"/>
          </p:nvSpPr>
          <p:spPr>
            <a:xfrm rot="20530560" flipV="1">
              <a:off x="11369384" y="3309006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620145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 14"/>
          <p:cNvGrpSpPr/>
          <p:nvPr userDrawn="1"/>
        </p:nvGrpSpPr>
        <p:grpSpPr>
          <a:xfrm rot="5400000">
            <a:off x="-298303" y="2485632"/>
            <a:ext cx="7607004" cy="2078505"/>
            <a:chOff x="-398951" y="3102422"/>
            <a:chExt cx="7607004" cy="2078505"/>
          </a:xfrm>
        </p:grpSpPr>
        <p:sp>
          <p:nvSpPr>
            <p:cNvPr id="4" name="菱形 3"/>
            <p:cNvSpPr/>
            <p:nvPr userDrawn="1"/>
          </p:nvSpPr>
          <p:spPr>
            <a:xfrm rot="2066220" flipV="1">
              <a:off x="2855926" y="347268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5" name="菱形 4"/>
            <p:cNvSpPr/>
            <p:nvPr userDrawn="1"/>
          </p:nvSpPr>
          <p:spPr>
            <a:xfrm rot="1702185" flipV="1">
              <a:off x="1178189" y="359732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6" name="菱形 5"/>
            <p:cNvSpPr/>
            <p:nvPr userDrawn="1"/>
          </p:nvSpPr>
          <p:spPr>
            <a:xfrm rot="18278316" flipV="1">
              <a:off x="562559" y="337892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7" name="菱形 6"/>
            <p:cNvSpPr/>
            <p:nvPr userDrawn="1"/>
          </p:nvSpPr>
          <p:spPr>
            <a:xfrm rot="21253095" flipV="1">
              <a:off x="2109151" y="322838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8" name="菱形 7"/>
            <p:cNvSpPr/>
            <p:nvPr userDrawn="1"/>
          </p:nvSpPr>
          <p:spPr>
            <a:xfrm rot="20530560" flipV="1">
              <a:off x="3796599" y="327126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9" name="菱形 8"/>
            <p:cNvSpPr/>
            <p:nvPr userDrawn="1"/>
          </p:nvSpPr>
          <p:spPr>
            <a:xfrm rot="16200000" flipV="1">
              <a:off x="-398951" y="343297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0" name="菱形 9"/>
            <p:cNvSpPr/>
            <p:nvPr userDrawn="1"/>
          </p:nvSpPr>
          <p:spPr>
            <a:xfrm rot="1679517" flipV="1">
              <a:off x="4596801" y="310242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3" name="菱形 12"/>
            <p:cNvSpPr/>
            <p:nvPr userDrawn="1"/>
          </p:nvSpPr>
          <p:spPr>
            <a:xfrm rot="16200000" flipV="1">
              <a:off x="5624449" y="329179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</p:grpSp>
      <p:sp>
        <p:nvSpPr>
          <p:cNvPr id="2" name="矩形 1"/>
          <p:cNvSpPr/>
          <p:nvPr userDrawn="1"/>
        </p:nvSpPr>
        <p:spPr>
          <a:xfrm>
            <a:off x="0" y="0"/>
            <a:ext cx="3505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5400000">
            <a:off x="-131012" y="3374188"/>
            <a:ext cx="6858000" cy="109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13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grpSp>
        <p:nvGrpSpPr>
          <p:cNvPr id="14" name="组 13"/>
          <p:cNvGrpSpPr/>
          <p:nvPr userDrawn="1"/>
        </p:nvGrpSpPr>
        <p:grpSpPr>
          <a:xfrm>
            <a:off x="4331762" y="1136097"/>
            <a:ext cx="3528476" cy="3041704"/>
            <a:chOff x="3359326" y="1462669"/>
            <a:chExt cx="3528476" cy="3041704"/>
          </a:xfrm>
        </p:grpSpPr>
        <p:sp>
          <p:nvSpPr>
            <p:cNvPr id="6" name="菱形 5"/>
            <p:cNvSpPr/>
            <p:nvPr userDrawn="1"/>
          </p:nvSpPr>
          <p:spPr>
            <a:xfrm rot="7466220" flipV="1">
              <a:off x="3359326" y="227087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7" name="菱形 6"/>
            <p:cNvSpPr/>
            <p:nvPr userDrawn="1"/>
          </p:nvSpPr>
          <p:spPr>
            <a:xfrm rot="7102185" flipV="1">
              <a:off x="4033787" y="146266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8" name="菱形 7"/>
            <p:cNvSpPr/>
            <p:nvPr userDrawn="1"/>
          </p:nvSpPr>
          <p:spPr>
            <a:xfrm rot="2078316" flipV="1">
              <a:off x="4792907" y="292076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9" name="菱形 8"/>
            <p:cNvSpPr/>
            <p:nvPr userDrawn="1"/>
          </p:nvSpPr>
          <p:spPr>
            <a:xfrm rot="5053095" flipV="1">
              <a:off x="4359892" y="195385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0" name="菱形 9"/>
            <p:cNvSpPr/>
            <p:nvPr userDrawn="1"/>
          </p:nvSpPr>
          <p:spPr>
            <a:xfrm rot="4330560" flipV="1">
              <a:off x="4910575" y="167761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1" name="菱形 10"/>
            <p:cNvSpPr/>
            <p:nvPr userDrawn="1"/>
          </p:nvSpPr>
          <p:spPr>
            <a:xfrm flipV="1">
              <a:off x="5304198" y="2090324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2" name="菱形 11"/>
            <p:cNvSpPr/>
            <p:nvPr userDrawn="1"/>
          </p:nvSpPr>
          <p:spPr>
            <a:xfrm rot="7079517" flipV="1">
              <a:off x="3987205" y="289005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3" name="菱形 12"/>
            <p:cNvSpPr/>
            <p:nvPr userDrawn="1"/>
          </p:nvSpPr>
          <p:spPr>
            <a:xfrm flipV="1">
              <a:off x="4290565" y="2511298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6276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465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47"/>
            <a:ext cx="12192000" cy="685465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079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47"/>
            <a:ext cx="12192000" cy="685465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-3347"/>
            <a:ext cx="12192000" cy="685465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89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00" y="414184"/>
            <a:ext cx="3556002" cy="44111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grpSp>
        <p:nvGrpSpPr>
          <p:cNvPr id="57" name="组 56"/>
          <p:cNvGrpSpPr/>
          <p:nvPr userDrawn="1"/>
        </p:nvGrpSpPr>
        <p:grpSpPr>
          <a:xfrm>
            <a:off x="-934823" y="-1177079"/>
            <a:ext cx="13735362" cy="2470184"/>
            <a:chOff x="-934823" y="-1177079"/>
            <a:chExt cx="13735362" cy="2470184"/>
          </a:xfrm>
        </p:grpSpPr>
        <p:sp>
          <p:nvSpPr>
            <p:cNvPr id="23" name="菱形 22"/>
            <p:cNvSpPr/>
            <p:nvPr userDrawn="1"/>
          </p:nvSpPr>
          <p:spPr>
            <a:xfrm rot="1702185" flipV="1">
              <a:off x="642317" y="-29049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4" name="菱形 23"/>
            <p:cNvSpPr/>
            <p:nvPr userDrawn="1"/>
          </p:nvSpPr>
          <p:spPr>
            <a:xfrm rot="18278316" flipV="1">
              <a:off x="26687" y="-50889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5" name="菱形 24"/>
            <p:cNvSpPr/>
            <p:nvPr userDrawn="1"/>
          </p:nvSpPr>
          <p:spPr>
            <a:xfrm rot="21253095" flipV="1">
              <a:off x="1398023" y="-932691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6" name="菱形 25"/>
            <p:cNvSpPr/>
            <p:nvPr userDrawn="1"/>
          </p:nvSpPr>
          <p:spPr>
            <a:xfrm rot="16200000" flipV="1">
              <a:off x="-934823" y="-45484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7" name="菱形 26"/>
            <p:cNvSpPr/>
            <p:nvPr userDrawn="1"/>
          </p:nvSpPr>
          <p:spPr>
            <a:xfrm rot="4471245" flipV="1">
              <a:off x="3680984" y="-89171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8" name="菱形 27"/>
            <p:cNvSpPr/>
            <p:nvPr userDrawn="1"/>
          </p:nvSpPr>
          <p:spPr>
            <a:xfrm rot="21047376" flipV="1">
              <a:off x="3065354" y="-1110111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9" name="菱形 28"/>
            <p:cNvSpPr/>
            <p:nvPr userDrawn="1"/>
          </p:nvSpPr>
          <p:spPr>
            <a:xfrm rot="2422155" flipV="1">
              <a:off x="4445779" y="-1077628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0" name="菱形 29"/>
            <p:cNvSpPr/>
            <p:nvPr userDrawn="1"/>
          </p:nvSpPr>
          <p:spPr>
            <a:xfrm rot="18969060" flipV="1">
              <a:off x="2103844" y="-105605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1" name="菱形 30"/>
            <p:cNvSpPr/>
            <p:nvPr userDrawn="1"/>
          </p:nvSpPr>
          <p:spPr>
            <a:xfrm rot="3065279" flipV="1">
              <a:off x="9573142" y="-41639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2" name="菱形 31"/>
            <p:cNvSpPr/>
            <p:nvPr userDrawn="1"/>
          </p:nvSpPr>
          <p:spPr>
            <a:xfrm rot="19641410" flipV="1">
              <a:off x="9089620" y="-85560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3" name="菱形 32"/>
            <p:cNvSpPr/>
            <p:nvPr userDrawn="1"/>
          </p:nvSpPr>
          <p:spPr>
            <a:xfrm rot="1016189" flipV="1">
              <a:off x="10518231" y="-71690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4" name="菱形 33"/>
            <p:cNvSpPr/>
            <p:nvPr userDrawn="1"/>
          </p:nvSpPr>
          <p:spPr>
            <a:xfrm rot="17563094" flipV="1">
              <a:off x="8181833" y="-117707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5" name="菱形 34"/>
            <p:cNvSpPr/>
            <p:nvPr userDrawn="1"/>
          </p:nvSpPr>
          <p:spPr>
            <a:xfrm rot="20332154" flipV="1">
              <a:off x="11216935" y="-558118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7" name="菱形 36"/>
            <p:cNvSpPr/>
            <p:nvPr userDrawn="1"/>
          </p:nvSpPr>
          <p:spPr>
            <a:xfrm rot="17203814" flipV="1">
              <a:off x="7295153" y="-101019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8" name="菱形 37"/>
            <p:cNvSpPr/>
            <p:nvPr userDrawn="1"/>
          </p:nvSpPr>
          <p:spPr>
            <a:xfrm rot="15125498" flipV="1">
              <a:off x="6404253" y="-999496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9" name="菱形 38"/>
            <p:cNvSpPr/>
            <p:nvPr userDrawn="1"/>
          </p:nvSpPr>
          <p:spPr>
            <a:xfrm rot="15492700" flipV="1">
              <a:off x="5316838" y="-1026911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7" r:id="rId2"/>
    <p:sldLayoutId id="2147483686" r:id="rId3"/>
    <p:sldLayoutId id="2147483688" r:id="rId4"/>
    <p:sldLayoutId id="2147483680" r:id="rId5"/>
    <p:sldLayoutId id="2147483682" r:id="rId6"/>
    <p:sldLayoutId id="2147483681" r:id="rId7"/>
    <p:sldLayoutId id="2147483684" r:id="rId8"/>
    <p:sldLayoutId id="2147483683" r:id="rId9"/>
    <p:sldLayoutId id="2147483689" r:id="rId10"/>
    <p:sldLayoutId id="2147483685" r:id="rId11"/>
    <p:sldLayoutId id="2147483690" r:id="rId12"/>
    <p:sldLayoutId id="2147483662" r:id="rId13"/>
    <p:sldLayoutId id="2147483664" r:id="rId14"/>
    <p:sldLayoutId id="2147483663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mnis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0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n-wenjie/LeNet-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hyperlink" Target="https://github.com/JuJuSL/2019_FPGA_Design_Group1/blob/master/final/images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github.com/JuJuSL/2019_FPGA_Design_Group1/blob/master/final/images/prec_o.png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fan-wenjie/LeNet-5" TargetMode="External"/><Relationship Id="rId5" Type="http://schemas.openxmlformats.org/officeDocument/2006/relationships/hyperlink" Target="https://github.com/JuJuSL/2019_FPGA_Design_Group1/blob/master/final/images" TargetMode="External"/><Relationship Id="rId4" Type="http://schemas.openxmlformats.org/officeDocument/2006/relationships/hyperlink" Target="https://github.com/JuJuSL/2019_FPGA_Design_Group1/blob/master/final/images/prec_n.png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JuJuSL/2019_FPGA_Design_Group1/blob/master/final/images/twocomplement.png" TargetMode="External"/><Relationship Id="rId4" Type="http://schemas.openxmlformats.org/officeDocument/2006/relationships/image" Target="../media/image3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n-wenjie/LeNet-5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forums.xilinx.com/t5/AI-Engine-DSP-IP-and-Tools/Two-s-Complement-Multiplier-with-DSP48E1/m-p/320439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91706" y="1955760"/>
            <a:ext cx="8100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32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Convolutional Neural Network System</a:t>
            </a:r>
            <a:endParaRPr kumimoji="1" lang="zh-CN" altLang="en-US" sz="3200" b="1" dirty="0">
              <a:solidFill>
                <a:schemeClr val="accen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2178186"/>
            <a:ext cx="4218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3600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FPGA</a:t>
            </a:r>
            <a:r>
              <a:rPr kumimoji="1" lang="zh-TW" altLang="en-US" sz="3600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期末專題</a:t>
            </a:r>
            <a:r>
              <a:rPr kumimoji="1" lang="zh-TW" altLang="en-US" sz="3600" b="1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報告</a:t>
            </a:r>
            <a:endParaRPr kumimoji="1" lang="zh-CN" altLang="en-US" sz="3600" b="1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12407" y="4649529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王怡晴</a:t>
            </a:r>
            <a:endParaRPr kumimoji="1" lang="en-US" altLang="zh-TW" sz="2000" b="1" dirty="0" smtClean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TW" altLang="en-US" sz="2000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呂芝儀</a:t>
            </a:r>
            <a:endParaRPr kumimoji="1" lang="en-US" altLang="zh-TW" sz="2000" b="1" dirty="0" smtClean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TW" altLang="en-US" sz="2000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張鈺鈴</a:t>
            </a:r>
            <a:endParaRPr kumimoji="1" lang="en-US" altLang="zh-TW" sz="2000" b="1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6639118" y="2429442"/>
            <a:ext cx="2964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3200" b="1" dirty="0" err="1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Lenet</a:t>
            </a:r>
            <a:r>
              <a:rPr kumimoji="1" lang="zh-TW" altLang="en-US" sz="32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圖片辨識</a:t>
            </a:r>
          </a:p>
        </p:txBody>
      </p:sp>
    </p:spTree>
    <p:extLst>
      <p:ext uri="{BB962C8B-B14F-4D97-AF65-F5344CB8AC3E}">
        <p14:creationId xmlns:p14="http://schemas.microsoft.com/office/powerpoint/2010/main" val="166594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DSP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矩陣計算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3506" y="1517643"/>
            <a:ext cx="103094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sz="2400" dirty="0" smtClean="0">
                <a:solidFill>
                  <a:schemeClr val="bg1">
                    <a:lumMod val="75000"/>
                  </a:schemeClr>
                </a:solidFill>
              </a:rPr>
              <a:t>Convolution</a:t>
            </a:r>
          </a:p>
          <a:p>
            <a:r>
              <a:rPr lang="zh-TW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       </a:t>
            </a:r>
            <a:r>
              <a:rPr lang="en-US" altLang="zh-TW" sz="2400" dirty="0" smtClean="0">
                <a:solidFill>
                  <a:schemeClr val="bg1">
                    <a:lumMod val="75000"/>
                  </a:schemeClr>
                </a:solidFill>
              </a:rPr>
              <a:t>feature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：</a:t>
            </a:r>
            <a:r>
              <a:rPr lang="en-US" altLang="zh-TW" sz="2400" dirty="0" smtClean="0">
                <a:solidFill>
                  <a:schemeClr val="bg1">
                    <a:lumMod val="75000"/>
                  </a:schemeClr>
                </a:solidFill>
              </a:rPr>
              <a:t>18bits</a:t>
            </a:r>
          </a:p>
          <a:p>
            <a:r>
              <a:rPr lang="zh-TW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       </a:t>
            </a:r>
            <a:r>
              <a:rPr lang="en-US" altLang="zh-TW" sz="2400" dirty="0" smtClean="0">
                <a:solidFill>
                  <a:schemeClr val="bg1">
                    <a:lumMod val="75000"/>
                  </a:schemeClr>
                </a:solidFill>
              </a:rPr>
              <a:t>weight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 ：</a:t>
            </a:r>
            <a:r>
              <a:rPr lang="en-US" altLang="zh-TW" sz="2400" dirty="0" smtClean="0">
                <a:solidFill>
                  <a:schemeClr val="bg1">
                    <a:lumMod val="75000"/>
                  </a:schemeClr>
                </a:solidFill>
              </a:rPr>
              <a:t>25bits</a:t>
            </a:r>
          </a:p>
          <a:p>
            <a:r>
              <a:rPr lang="zh-TW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       </a:t>
            </a:r>
            <a:r>
              <a:rPr lang="en-US" altLang="zh-TW" sz="2400" dirty="0" smtClean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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以</a:t>
            </a:r>
            <a:r>
              <a:rPr lang="zh-TW" altLang="en-US" sz="2400" dirty="0">
                <a:solidFill>
                  <a:schemeClr val="bg1">
                    <a:lumMod val="75000"/>
                  </a:schemeClr>
                </a:solidFill>
              </a:rPr>
              <a:t>最大限度保留</a:t>
            </a:r>
            <a:r>
              <a:rPr lang="en-US" altLang="zh-TW" sz="2400" dirty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zh-TW" altLang="en-US" sz="2400" dirty="0">
                <a:solidFill>
                  <a:schemeClr val="bg1">
                    <a:lumMod val="75000"/>
                  </a:schemeClr>
                </a:solidFill>
              </a:rPr>
              <a:t>的特性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。</a:t>
            </a:r>
            <a:endParaRPr lang="en-US" altLang="zh-TW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400" dirty="0" smtClean="0"/>
              <a:t>Fix-Point</a:t>
            </a:r>
          </a:p>
          <a:p>
            <a:r>
              <a:rPr lang="zh-TW" altLang="en-US" sz="2400" dirty="0" smtClean="0"/>
              <a:t>        目的：防止</a:t>
            </a:r>
            <a:r>
              <a:rPr lang="en-US" altLang="zh-TW" sz="2400" dirty="0" smtClean="0"/>
              <a:t>overflow</a:t>
            </a:r>
          </a:p>
          <a:p>
            <a:r>
              <a:rPr lang="zh-TW" altLang="en-US" sz="2400" dirty="0" smtClean="0"/>
              <a:t>        </a:t>
            </a:r>
            <a:r>
              <a:rPr lang="en-US" altLang="zh-TW" sz="2400" dirty="0" smtClean="0">
                <a:sym typeface="Wingdings" pitchFamily="2" charset="2"/>
              </a:rPr>
              <a:t></a:t>
            </a:r>
            <a:r>
              <a:rPr lang="zh-TW" altLang="en-US" sz="2400" dirty="0" smtClean="0">
                <a:sym typeface="Wingdings" pitchFamily="2" charset="2"/>
              </a:rPr>
              <a:t> </a:t>
            </a:r>
            <a:r>
              <a:rPr lang="zh-TW" altLang="en-US" sz="2400" dirty="0" smtClean="0"/>
              <a:t>設</a:t>
            </a:r>
            <a:r>
              <a:rPr lang="en-US" altLang="zh-TW" sz="2400" dirty="0" smtClean="0"/>
              <a:t>Fix-Point=1024</a:t>
            </a:r>
          </a:p>
          <a:p>
            <a:r>
              <a:rPr lang="en-US" altLang="zh-TW" sz="2400" dirty="0" smtClean="0"/>
              <a:t>                           weight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                   </a:t>
            </a:r>
            <a:r>
              <a:rPr lang="en-US" altLang="zh-TW" sz="2400" dirty="0" smtClean="0"/>
              <a:t>feature</a:t>
            </a:r>
            <a:endParaRPr lang="zh-TW" altLang="en-US" sz="2400" dirty="0"/>
          </a:p>
        </p:txBody>
      </p:sp>
      <p:sp>
        <p:nvSpPr>
          <p:cNvPr id="8" name="左大括弧 7"/>
          <p:cNvSpPr/>
          <p:nvPr/>
        </p:nvSpPr>
        <p:spPr>
          <a:xfrm>
            <a:off x="2772430" y="4613711"/>
            <a:ext cx="224116" cy="644173"/>
          </a:xfrm>
          <a:prstGeom prst="leftBrace">
            <a:avLst>
              <a:gd name="adj1" fmla="val 2500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431216" y="462984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800" dirty="0" smtClean="0"/>
              <a:t>* </a:t>
            </a:r>
            <a:r>
              <a:rPr lang="en-US" altLang="zh-TW" sz="2800" dirty="0" smtClean="0"/>
              <a:t>1024</a:t>
            </a:r>
            <a:r>
              <a:rPr lang="zh-TW" altLang="en-US" sz="2800" dirty="0" smtClean="0"/>
              <a:t>    進入      </a:t>
            </a:r>
            <a:r>
              <a:rPr lang="en-US" altLang="zh-TW" sz="2800" dirty="0" smtClean="0"/>
              <a:t>DSP</a:t>
            </a:r>
            <a:r>
              <a:rPr lang="zh-TW" altLang="en-US" sz="2800" dirty="0" smtClean="0"/>
              <a:t> 運算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2123492" y="5612846"/>
            <a:ext cx="5809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>
                <a:sym typeface="Wingdings"/>
              </a:rPr>
              <a:t>  </a:t>
            </a:r>
            <a:r>
              <a:rPr lang="en-US" altLang="zh-TW" sz="2800" dirty="0" smtClean="0"/>
              <a:t>Output/1024*1024=1048576</a:t>
            </a:r>
            <a:r>
              <a:rPr lang="zh-TW" altLang="en-US" sz="2800" dirty="0"/>
              <a:t>。</a:t>
            </a:r>
          </a:p>
        </p:txBody>
      </p:sp>
      <p:sp>
        <p:nvSpPr>
          <p:cNvPr id="10" name="矩形 9"/>
          <p:cNvSpPr/>
          <p:nvPr/>
        </p:nvSpPr>
        <p:spPr>
          <a:xfrm>
            <a:off x="1606863" y="4663562"/>
            <a:ext cx="963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/>
              <a:t>即 </a:t>
            </a:r>
            <a:r>
              <a:rPr lang="zh-TW" altLang="en-US" sz="2800" dirty="0" smtClean="0">
                <a:sym typeface="Wingdings"/>
              </a:rPr>
              <a:t>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5894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A931428-776A-41C7-BB42-8B54C3E73AC9}"/>
              </a:ext>
            </a:extLst>
          </p:cNvPr>
          <p:cNvSpPr/>
          <p:nvPr/>
        </p:nvSpPr>
        <p:spPr>
          <a:xfrm>
            <a:off x="0" y="2319454"/>
            <a:ext cx="12192000" cy="18399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71022" y="148090"/>
            <a:ext cx="3556002" cy="441111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kumimoji="1"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實作方法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文本占位符 1">
            <a:extLst>
              <a:ext uri="{FF2B5EF4-FFF2-40B4-BE49-F238E27FC236}">
                <a16:creationId xmlns:a16="http://schemas.microsoft.com/office/drawing/2014/main" xmlns="" id="{805F2FFC-3A0C-4D3E-8769-6E837A11EF04}"/>
              </a:ext>
            </a:extLst>
          </p:cNvPr>
          <p:cNvSpPr txBox="1">
            <a:spLocks/>
          </p:cNvSpPr>
          <p:nvPr/>
        </p:nvSpPr>
        <p:spPr>
          <a:xfrm>
            <a:off x="2619632" y="3239429"/>
            <a:ext cx="7685903" cy="640593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585"/>
            <a:r>
              <a:rPr kumimoji="1" lang="zh-TW" altLang="en-US" sz="4800" dirty="0" smtClean="0"/>
              <a:t>軟體</a:t>
            </a:r>
            <a:r>
              <a:rPr kumimoji="1" lang="en-US" altLang="zh-TW" sz="4800" dirty="0" smtClean="0"/>
              <a:t>-</a:t>
            </a:r>
            <a:r>
              <a:rPr kumimoji="1" lang="en-US" altLang="zh-CN" sz="4800" dirty="0" err="1"/>
              <a:t>Lenet</a:t>
            </a:r>
            <a:r>
              <a:rPr kumimoji="1" lang="zh-TW" altLang="en-US" sz="4800" dirty="0"/>
              <a:t>圖片辨識</a:t>
            </a:r>
            <a:endParaRPr kumimoji="1" lang="zh-CN" altLang="en-US" sz="4800" dirty="0"/>
          </a:p>
          <a:p>
            <a:pPr algn="ctr" defTabSz="609585"/>
            <a:endParaRPr kumimoji="1" lang="zh-CN" altLang="en-US" sz="48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D1D07AF0-726A-498B-B6DB-32E3085FFCBB}"/>
              </a:ext>
            </a:extLst>
          </p:cNvPr>
          <p:cNvSpPr/>
          <p:nvPr/>
        </p:nvSpPr>
        <p:spPr>
          <a:xfrm>
            <a:off x="0" y="4328533"/>
            <a:ext cx="12192000" cy="98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B81D1B7D-4F96-46C1-8A19-33EE9AE01636}"/>
              </a:ext>
            </a:extLst>
          </p:cNvPr>
          <p:cNvSpPr/>
          <p:nvPr/>
        </p:nvSpPr>
        <p:spPr>
          <a:xfrm>
            <a:off x="0" y="2051824"/>
            <a:ext cx="12192000" cy="98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546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架構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7" name="Picture 3" descr="C:\Users\USER\大數據\BigData\static\img\back\LeNet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1538"/>
          <a:stretch/>
        </p:blipFill>
        <p:spPr bwMode="auto">
          <a:xfrm>
            <a:off x="98113" y="1917269"/>
            <a:ext cx="12022164" cy="35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59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資料集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1468242" y="1431329"/>
            <a:ext cx="9380989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MNIST </a:t>
            </a:r>
            <a:r>
              <a:rPr lang="zh-TW" altLang="en-US" dirty="0"/>
              <a:t>資料</a:t>
            </a:r>
            <a:r>
              <a:rPr lang="zh-TW" altLang="en-US" dirty="0" smtClean="0"/>
              <a:t>集（</a:t>
            </a:r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://yann.lecun.com/exdb/mnist</a:t>
            </a:r>
            <a:r>
              <a:rPr lang="en-US" altLang="zh-TW" dirty="0" smtClean="0">
                <a:hlinkClick r:id="rId3"/>
              </a:rPr>
              <a:t>/</a:t>
            </a:r>
            <a:r>
              <a:rPr lang="zh-TW" altLang="en-US" dirty="0" smtClean="0"/>
              <a:t> ）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780" y="2344623"/>
            <a:ext cx="10583851" cy="1425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C:\Users\USER\大數據\BigData\static\img\back\80808578_591086025026020_3429903244124487680_n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"/>
          <a:stretch/>
        </p:blipFill>
        <p:spPr bwMode="auto">
          <a:xfrm>
            <a:off x="5155792" y="3838574"/>
            <a:ext cx="5386156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50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架構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-1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7" name="Picture 3" descr="C:\Users\USER\大數據\BigData\static\img\back\LeNet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1538"/>
          <a:stretch/>
        </p:blipFill>
        <p:spPr bwMode="auto">
          <a:xfrm>
            <a:off x="98113" y="1917269"/>
            <a:ext cx="12022164" cy="35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510731" y="4940675"/>
            <a:ext cx="1387901" cy="385512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415244" y="4940675"/>
            <a:ext cx="1387901" cy="385512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 rot="19081465">
            <a:off x="6042676" y="1505996"/>
            <a:ext cx="1548699" cy="436081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68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CNN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310" y="2030221"/>
            <a:ext cx="6562336" cy="307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1614310" y="2030221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262382" y="2030221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910454" y="2030221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637728" y="2594862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262382" y="2594862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910454" y="2594862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631649" y="3172529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241535" y="3172529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910454" y="3172529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365" y="2837500"/>
            <a:ext cx="2361975" cy="226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向右箭號 2"/>
          <p:cNvSpPr/>
          <p:nvPr/>
        </p:nvSpPr>
        <p:spPr>
          <a:xfrm>
            <a:off x="8629650" y="3827735"/>
            <a:ext cx="457200" cy="568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內容版面配置區 2"/>
              <p:cNvSpPr txBox="1">
                <a:spLocks/>
              </p:cNvSpPr>
              <p:nvPr/>
            </p:nvSpPr>
            <p:spPr>
              <a:xfrm>
                <a:off x="171450" y="5457825"/>
                <a:ext cx="12192000" cy="58519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dirty="0" smtClean="0"/>
                  <a:t>1</a:t>
                </a:r>
                <a:r>
                  <a:rPr lang="en-US" altLang="zh-TW" baseline="30000" dirty="0" smtClean="0"/>
                  <a:t>st</a:t>
                </a:r>
                <a:r>
                  <a:rPr lang="en-US" altLang="zh-TW" dirty="0" smtClean="0"/>
                  <a:t> CNN          32*32                            5*5   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6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ambria Math"/>
                        <a:ea typeface="Cambria Math"/>
                      </a:rPr>
                      <m:t>                         28</m:t>
                    </m:r>
                    <m:r>
                      <m:rPr>
                        <m:nor/>
                      </m:rPr>
                      <a:rPr lang="en-US" altLang="zh-TW" dirty="0"/>
                      <m:t>∗</m:t>
                    </m:r>
                    <m:r>
                      <m:rPr>
                        <m:nor/>
                      </m:rPr>
                      <a:rPr lang="en-US" altLang="zh-TW" b="0" i="0" dirty="0" smtClean="0"/>
                      <m:t>28</m:t>
                    </m:r>
                    <m:r>
                      <m:rPr>
                        <m:nor/>
                      </m:rPr>
                      <a:rPr lang="en-US" altLang="zh-TW" dirty="0"/>
                      <m:t>    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×6 </m:t>
                    </m:r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2</a:t>
                </a:r>
                <a:r>
                  <a:rPr lang="en-US" altLang="zh-TW" baseline="30000" dirty="0" smtClean="0"/>
                  <a:t>nd</a:t>
                </a:r>
                <a:r>
                  <a:rPr lang="en-US" altLang="zh-TW" dirty="0" smtClean="0"/>
                  <a:t> </a:t>
                </a:r>
                <a:r>
                  <a:rPr lang="en-US" altLang="zh-TW" dirty="0"/>
                  <a:t>CNN        </a:t>
                </a:r>
                <a:r>
                  <a:rPr lang="en-US" altLang="zh-TW" dirty="0" smtClean="0"/>
                  <a:t>14*14                             5*5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6</m:t>
                    </m:r>
                    <m:r>
                      <m:rPr>
                        <m:nor/>
                      </m:rPr>
                      <a:rPr lang="en-US" altLang="zh-TW">
                        <a:latin typeface="Cambria Math"/>
                        <a:ea typeface="Cambria Math"/>
                      </a:rPr>
                      <m:t>                      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ambria Math"/>
                        <a:ea typeface="Cambria Math"/>
                      </a:rPr>
                      <m:t>10</m:t>
                    </m:r>
                    <m:r>
                      <m:rPr>
                        <m:nor/>
                      </m:rPr>
                      <a:rPr lang="en-US" altLang="zh-TW" dirty="0"/>
                      <m:t>∗</m:t>
                    </m:r>
                    <m:r>
                      <m:rPr>
                        <m:nor/>
                      </m:rPr>
                      <a:rPr lang="en-US" altLang="zh-TW" b="0" i="0" dirty="0" smtClean="0"/>
                      <m:t>10</m:t>
                    </m:r>
                    <m:r>
                      <m:rPr>
                        <m:nor/>
                      </m:rPr>
                      <a:rPr lang="en-US" altLang="zh-TW" dirty="0"/>
                      <m:t>    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6 </m:t>
                    </m:r>
                  </m:oMath>
                </a14:m>
                <a:endParaRPr lang="zh-TW" altLang="en-US" dirty="0"/>
              </a:p>
              <a:p>
                <a:pPr marL="0" indent="0">
                  <a:buNone/>
                </a:pPr>
                <a:endParaRPr lang="zh-TW" altLang="en-US" dirty="0"/>
              </a:p>
              <a:p>
                <a:pPr marL="0" indent="0">
                  <a:buNone/>
                </a:pPr>
                <a:endParaRPr lang="zh-TW" altLang="en-US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18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5457825"/>
                <a:ext cx="12192000" cy="585192"/>
              </a:xfrm>
              <a:prstGeom prst="rect">
                <a:avLst/>
              </a:prstGeom>
              <a:blipFill rotWithShape="1">
                <a:blip r:embed="rId5"/>
                <a:stretch>
                  <a:fillRect l="-1000" t="-17708" b="-979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50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架構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-2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7" name="Picture 3" descr="C:\Users\USER\大數據\BigData\static\img\back\LeNet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1538"/>
          <a:stretch/>
        </p:blipFill>
        <p:spPr bwMode="auto">
          <a:xfrm>
            <a:off x="98113" y="1917269"/>
            <a:ext cx="12022164" cy="35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682431" y="4940675"/>
            <a:ext cx="1387901" cy="385512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901144" y="4940675"/>
            <a:ext cx="1387901" cy="385512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 rot="19081465">
            <a:off x="6042676" y="1505996"/>
            <a:ext cx="1548699" cy="436081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3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Subsampling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內容版面配置區 2"/>
              <p:cNvSpPr txBox="1">
                <a:spLocks/>
              </p:cNvSpPr>
              <p:nvPr/>
            </p:nvSpPr>
            <p:spPr>
              <a:xfrm>
                <a:off x="468018" y="5457825"/>
                <a:ext cx="12192000" cy="58519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dirty="0" smtClean="0"/>
                  <a:t>1</a:t>
                </a:r>
                <a:r>
                  <a:rPr lang="en-US" altLang="zh-TW" baseline="30000" dirty="0" smtClean="0"/>
                  <a:t>st</a:t>
                </a:r>
                <a:r>
                  <a:rPr lang="en-US" altLang="zh-TW" dirty="0"/>
                  <a:t> Pooling         </a:t>
                </a:r>
                <a:r>
                  <a:rPr lang="zh-TW" altLang="en-US" dirty="0" smtClean="0"/>
                  <a:t>      </a:t>
                </a:r>
                <a:r>
                  <a:rPr lang="en-US" altLang="zh-TW" dirty="0" smtClean="0"/>
                  <a:t> 28*28   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   6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ambria Math"/>
                        <a:ea typeface="Cambria Math"/>
                      </a:rPr>
                      <m:t>              14</m:t>
                    </m:r>
                    <m:r>
                      <m:rPr>
                        <m:nor/>
                      </m:rPr>
                      <a:rPr lang="en-US" altLang="zh-TW" dirty="0"/>
                      <m:t>∗</m:t>
                    </m:r>
                    <m:r>
                      <m:rPr>
                        <m:nor/>
                      </m:rPr>
                      <a:rPr lang="en-US" altLang="zh-TW" b="0" i="0" dirty="0" smtClean="0"/>
                      <m:t>14</m:t>
                    </m:r>
                    <m:r>
                      <m:rPr>
                        <m:nor/>
                      </m:rPr>
                      <a:rPr lang="en-US" altLang="zh-TW" dirty="0"/>
                      <m:t>   </m:t>
                    </m:r>
                    <m:r>
                      <a:rPr lang="zh-TW" altLang="en-US" b="0" i="1" dirty="0" smtClean="0">
                        <a:latin typeface="Cambria Math"/>
                      </a:rPr>
                      <m:t> 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  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6 </m:t>
                    </m:r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2</a:t>
                </a:r>
                <a:r>
                  <a:rPr lang="en-US" altLang="zh-TW" baseline="30000" dirty="0" smtClean="0"/>
                  <a:t>nd</a:t>
                </a:r>
                <a:r>
                  <a:rPr lang="en-US" altLang="zh-TW" dirty="0"/>
                  <a:t> Pooling         </a:t>
                </a:r>
                <a:r>
                  <a:rPr lang="zh-TW" altLang="en-US" dirty="0" smtClean="0"/>
                  <a:t>      </a:t>
                </a:r>
                <a:r>
                  <a:rPr lang="en-US" altLang="zh-TW" dirty="0" smtClean="0"/>
                  <a:t>10*10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6</m:t>
                    </m:r>
                    <m:r>
                      <m:rPr>
                        <m:nor/>
                      </m:rPr>
                      <a:rPr lang="en-US" altLang="zh-TW">
                        <a:latin typeface="Cambria Math"/>
                        <a:ea typeface="Cambria Math"/>
                      </a:rPr>
                      <m:t>       </m:t>
                    </m:r>
                    <m:r>
                      <a:rPr lang="zh-TW" altLang="en-US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Cambria Math"/>
                        <a:ea typeface="Cambria Math"/>
                      </a:rPr>
                      <m:t>       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ambria Math"/>
                        <a:ea typeface="Cambria Math"/>
                      </a:rPr>
                      <m:t>5 </m:t>
                    </m:r>
                    <m:r>
                      <m:rPr>
                        <m:nor/>
                      </m:rPr>
                      <a:rPr lang="en-US" altLang="zh-TW" dirty="0"/>
                      <m:t>∗</m:t>
                    </m:r>
                    <m:r>
                      <m:rPr>
                        <m:nor/>
                      </m:rPr>
                      <a:rPr lang="en-US" altLang="zh-TW" b="0" i="0" dirty="0" smtClean="0"/>
                      <m:t> 5</m:t>
                    </m:r>
                    <m:r>
                      <m:rPr>
                        <m:nor/>
                      </m:rPr>
                      <a:rPr lang="en-US" altLang="zh-TW" dirty="0"/>
                      <m:t>  </m:t>
                    </m:r>
                    <m:r>
                      <m:rPr>
                        <m:nor/>
                      </m:rPr>
                      <a:rPr lang="en-US" altLang="zh-TW" b="0" i="0" dirty="0" smtClean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  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6 </m:t>
                    </m:r>
                  </m:oMath>
                </a14:m>
                <a:endParaRPr lang="zh-TW" altLang="en-US" dirty="0" smtClean="0"/>
              </a:p>
            </p:txBody>
          </p:sp>
        </mc:Choice>
        <mc:Fallback xmlns="">
          <p:sp>
            <p:nvSpPr>
              <p:cNvPr id="18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8" y="5457825"/>
                <a:ext cx="12192000" cy="585192"/>
              </a:xfrm>
              <a:prstGeom prst="rect">
                <a:avLst/>
              </a:prstGeom>
              <a:blipFill rotWithShape="1">
                <a:blip r:embed="rId3"/>
                <a:stretch>
                  <a:fillRect l="-1050" t="-17708" b="-979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463" y="2200275"/>
            <a:ext cx="5396441" cy="3300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573" y="1600200"/>
            <a:ext cx="629221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內容版面配置區 2"/>
          <p:cNvSpPr txBox="1">
            <a:spLocks/>
          </p:cNvSpPr>
          <p:nvPr/>
        </p:nvSpPr>
        <p:spPr>
          <a:xfrm>
            <a:off x="677394" y="1431329"/>
            <a:ext cx="9380989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原始計算</a:t>
            </a:r>
            <a:r>
              <a:rPr lang="zh-TW" altLang="en-US" dirty="0"/>
              <a:t>：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實作方法：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438504" y="3320318"/>
            <a:ext cx="360040" cy="432048"/>
          </a:xfrm>
          <a:prstGeom prst="rect">
            <a:avLst/>
          </a:prstGeom>
          <a:solidFill>
            <a:srgbClr val="FFEF8F">
              <a:alpha val="97000"/>
            </a:srgbClr>
          </a:solidFill>
          <a:ln w="76200">
            <a:noFill/>
            <a:tailEnd type="none"/>
          </a:ln>
          <a:effectLst>
            <a:softEdge rad="635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/>
              <a:t>6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59994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架構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-3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7" name="Picture 3" descr="C:\Users\USER\大數據\BigData\static\img\back\LeNet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1538"/>
          <a:stretch/>
        </p:blipFill>
        <p:spPr bwMode="auto">
          <a:xfrm>
            <a:off x="98113" y="1917269"/>
            <a:ext cx="12022164" cy="35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8072719" y="4740650"/>
            <a:ext cx="1387901" cy="192756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882344" y="5007350"/>
            <a:ext cx="1387901" cy="192756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62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FULL CONENT LAYER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內容版面配置區 2"/>
              <p:cNvSpPr txBox="1">
                <a:spLocks/>
              </p:cNvSpPr>
              <p:nvPr/>
            </p:nvSpPr>
            <p:spPr>
              <a:xfrm>
                <a:off x="171450" y="5457825"/>
                <a:ext cx="12192000" cy="58519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dirty="0" smtClean="0"/>
                  <a:t>1</a:t>
                </a:r>
                <a:r>
                  <a:rPr lang="en-US" altLang="zh-TW" baseline="30000" dirty="0" smtClean="0"/>
                  <a:t>st</a:t>
                </a:r>
                <a:r>
                  <a:rPr lang="en-US" altLang="zh-TW" dirty="0" smtClean="0"/>
                  <a:t>  FC                                        1*400                   400*120              </a:t>
                </a:r>
                <a:r>
                  <a:rPr lang="en-US" altLang="zh-TW" dirty="0"/>
                  <a:t>1*</a:t>
                </a:r>
                <a14:m>
                  <m:oMath xmlns:m="http://schemas.openxmlformats.org/officeDocument/2006/math">
                    <m:r>
                      <a:rPr lang="en-US" altLang="zh-TW" b="0" i="0" dirty="0" smtClean="0">
                        <a:latin typeface="Cambria Math"/>
                      </a:rPr>
                      <m:t>120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2</a:t>
                </a:r>
                <a:r>
                  <a:rPr lang="en-US" altLang="zh-TW" baseline="30000" dirty="0" smtClean="0"/>
                  <a:t>nd</a:t>
                </a:r>
                <a:r>
                  <a:rPr lang="en-US" altLang="zh-TW" dirty="0" smtClean="0"/>
                  <a:t> </a:t>
                </a:r>
                <a:r>
                  <a:rPr lang="en-US" altLang="zh-TW" dirty="0"/>
                  <a:t>FC</a:t>
                </a:r>
                <a:r>
                  <a:rPr lang="en-US" altLang="zh-TW" dirty="0" smtClean="0"/>
                  <a:t> </a:t>
                </a:r>
                <a:r>
                  <a:rPr lang="en-US" altLang="zh-TW" dirty="0"/>
                  <a:t>                                       </a:t>
                </a:r>
                <a:r>
                  <a:rPr lang="en-US" altLang="zh-TW" dirty="0" smtClean="0"/>
                  <a:t>1*120</a:t>
                </a:r>
                <a:r>
                  <a:rPr lang="zh-TW" altLang="en-US" dirty="0" smtClean="0"/>
                  <a:t>                   </a:t>
                </a:r>
                <a:r>
                  <a:rPr lang="en-US" altLang="zh-TW" dirty="0" smtClean="0"/>
                  <a:t>120*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84               </a:t>
                </a:r>
                <a:r>
                  <a:rPr lang="en-US" altLang="zh-TW" dirty="0"/>
                  <a:t>1</a:t>
                </a:r>
                <a:r>
                  <a:rPr lang="en-US" altLang="zh-TW" dirty="0" smtClean="0"/>
                  <a:t>*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/>
                      </a:rPr>
                      <m:t>84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zh-TW" altLang="en-US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18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5457825"/>
                <a:ext cx="12192000" cy="585192"/>
              </a:xfrm>
              <a:prstGeom prst="rect">
                <a:avLst/>
              </a:prstGeom>
              <a:blipFill rotWithShape="1">
                <a:blip r:embed="rId3"/>
                <a:stretch>
                  <a:fillRect l="-1000" t="-17708" b="-979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t="3604"/>
          <a:stretch/>
        </p:blipFill>
        <p:spPr bwMode="auto">
          <a:xfrm>
            <a:off x="171450" y="2018084"/>
            <a:ext cx="3677136" cy="222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611" y="2795304"/>
            <a:ext cx="2192821" cy="1331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287425" y="3238724"/>
                <a:ext cx="4138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425" y="3238724"/>
                <a:ext cx="413896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9967432" y="3273164"/>
                <a:ext cx="35699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432" y="3273164"/>
                <a:ext cx="35699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71" t="3604"/>
          <a:stretch/>
        </p:blipFill>
        <p:spPr bwMode="auto">
          <a:xfrm rot="16200000">
            <a:off x="5622718" y="1943349"/>
            <a:ext cx="291462" cy="3037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972" y="3286040"/>
            <a:ext cx="1745815" cy="378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18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7417" y="2220177"/>
            <a:ext cx="2441694" cy="1446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88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目錄</a:t>
            </a:r>
            <a:endParaRPr kumimoji="1" lang="zh-CN" altLang="en-US" sz="88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8489" y="3768327"/>
            <a:ext cx="2579552" cy="6617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700" dirty="0">
                <a:solidFill>
                  <a:schemeClr val="bg1"/>
                </a:solidFill>
                <a:ea typeface="Microsoft YaHei" charset="0"/>
                <a:cs typeface="Microsoft YaHei" charset="0"/>
              </a:rPr>
              <a:t>CONTENTS</a:t>
            </a:r>
            <a:endParaRPr kumimoji="1" lang="zh-CN" altLang="en-US" sz="3700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4699954" y="454876"/>
            <a:ext cx="3458002" cy="1569660"/>
            <a:chOff x="4699954" y="193619"/>
            <a:chExt cx="3458002" cy="1569660"/>
          </a:xfrm>
        </p:grpSpPr>
        <p:sp>
          <p:nvSpPr>
            <p:cNvPr id="4" name="文本框 3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01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126639" y="413761"/>
              <a:ext cx="2031317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TW" altLang="en-US" sz="3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專題簡介</a:t>
              </a:r>
              <a:endPara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7513911" y="1909962"/>
            <a:ext cx="4001312" cy="1569660"/>
            <a:chOff x="4699954" y="193619"/>
            <a:chExt cx="4001312" cy="1569660"/>
          </a:xfrm>
        </p:grpSpPr>
        <p:sp>
          <p:nvSpPr>
            <p:cNvPr id="23" name="文本框 22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02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208284" y="413761"/>
              <a:ext cx="2492982" cy="120032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TW" altLang="en-US" sz="3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實作方法與</a:t>
              </a:r>
              <a:endParaRPr lang="en-US" altLang="zh-TW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TW" altLang="en-US" sz="3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實驗結果</a:t>
              </a:r>
              <a:endPara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4699954" y="3365048"/>
            <a:ext cx="1693052" cy="1569660"/>
            <a:chOff x="4699954" y="193619"/>
            <a:chExt cx="1693052" cy="1569660"/>
          </a:xfrm>
        </p:grpSpPr>
        <p:sp>
          <p:nvSpPr>
            <p:cNvPr id="27" name="文本框 26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03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208284" y="413761"/>
              <a:ext cx="184722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endPara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24">
            <a:extLst>
              <a:ext uri="{FF2B5EF4-FFF2-40B4-BE49-F238E27FC236}">
                <a16:creationId xmlns:a16="http://schemas.microsoft.com/office/drawing/2014/main" xmlns="" id="{61540A4B-8118-478D-A7BF-EFC7867BCD74}"/>
              </a:ext>
            </a:extLst>
          </p:cNvPr>
          <p:cNvSpPr txBox="1"/>
          <p:nvPr/>
        </p:nvSpPr>
        <p:spPr>
          <a:xfrm>
            <a:off x="6250378" y="3666727"/>
            <a:ext cx="2031317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TW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問題討論</a:t>
            </a:r>
            <a:endParaRPr lang="zh-CN" alt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 25">
            <a:extLst>
              <a:ext uri="{FF2B5EF4-FFF2-40B4-BE49-F238E27FC236}">
                <a16:creationId xmlns:a16="http://schemas.microsoft.com/office/drawing/2014/main" xmlns="" id="{6D13C49D-791D-4252-BED9-70392DE1AEAF}"/>
              </a:ext>
            </a:extLst>
          </p:cNvPr>
          <p:cNvGrpSpPr/>
          <p:nvPr/>
        </p:nvGrpSpPr>
        <p:grpSpPr>
          <a:xfrm>
            <a:off x="7587569" y="4934708"/>
            <a:ext cx="1693052" cy="1569660"/>
            <a:chOff x="4699954" y="193619"/>
            <a:chExt cx="1693052" cy="1569660"/>
          </a:xfrm>
        </p:grpSpPr>
        <p:sp>
          <p:nvSpPr>
            <p:cNvPr id="18" name="文本框 26">
              <a:extLst>
                <a:ext uri="{FF2B5EF4-FFF2-40B4-BE49-F238E27FC236}">
                  <a16:creationId xmlns:a16="http://schemas.microsoft.com/office/drawing/2014/main" xmlns="" id="{A7DC4A27-14BB-43FF-9FF5-A096F5805BA8}"/>
                </a:ext>
              </a:extLst>
            </p:cNvPr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04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19" name="文本框 28">
              <a:extLst>
                <a:ext uri="{FF2B5EF4-FFF2-40B4-BE49-F238E27FC236}">
                  <a16:creationId xmlns:a16="http://schemas.microsoft.com/office/drawing/2014/main" xmlns="" id="{97313809-40F9-46B0-8B7C-16AA089644C1}"/>
                </a:ext>
              </a:extLst>
            </p:cNvPr>
            <p:cNvSpPr txBox="1"/>
            <p:nvPr/>
          </p:nvSpPr>
          <p:spPr>
            <a:xfrm>
              <a:off x="6208284" y="413761"/>
              <a:ext cx="184722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endPara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文本框 24">
            <a:extLst>
              <a:ext uri="{FF2B5EF4-FFF2-40B4-BE49-F238E27FC236}">
                <a16:creationId xmlns:a16="http://schemas.microsoft.com/office/drawing/2014/main" xmlns="" id="{AC1703C8-D820-4ECA-8633-2A9AB4058E0F}"/>
              </a:ext>
            </a:extLst>
          </p:cNvPr>
          <p:cNvSpPr txBox="1"/>
          <p:nvPr/>
        </p:nvSpPr>
        <p:spPr>
          <a:xfrm>
            <a:off x="9137993" y="5236387"/>
            <a:ext cx="1289127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TW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lang="zh-CN" alt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494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架構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-3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7" name="Picture 3" descr="C:\Users\USER\大數據\BigData\static\img\back\LeNet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1538"/>
          <a:stretch/>
        </p:blipFill>
        <p:spPr bwMode="auto">
          <a:xfrm>
            <a:off x="98113" y="1917269"/>
            <a:ext cx="12022164" cy="35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0025125" y="4740650"/>
            <a:ext cx="2144580" cy="192756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232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FULL CONENT LAYER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16789" y="2117298"/>
            <a:ext cx="63913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/>
              <a:t>高</a:t>
            </a:r>
            <a:r>
              <a:rPr lang="zh-TW" altLang="en-US" sz="3200" dirty="0" smtClean="0"/>
              <a:t>斯層計算</a:t>
            </a:r>
            <a:r>
              <a:rPr lang="zh-TW" altLang="en-US" sz="3200" dirty="0"/>
              <a:t>用於最後求</a:t>
            </a:r>
            <a:r>
              <a:rPr lang="zh-TW" altLang="en-US" sz="3200" dirty="0" smtClean="0"/>
              <a:t>分類幾率</a:t>
            </a:r>
            <a:endParaRPr lang="zh-TW" alt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563" y="3243456"/>
            <a:ext cx="4104204" cy="68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150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軟體最終架構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表格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2947688"/>
                  </p:ext>
                </p:extLst>
              </p:nvPr>
            </p:nvGraphicFramePr>
            <p:xfrm>
              <a:off x="640166" y="2270896"/>
              <a:ext cx="10896473" cy="25202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6639"/>
                    <a:gridCol w="1556639"/>
                    <a:gridCol w="1556639"/>
                    <a:gridCol w="1556639"/>
                    <a:gridCol w="1556639"/>
                    <a:gridCol w="1556639"/>
                    <a:gridCol w="1556639"/>
                  </a:tblGrid>
                  <a:tr h="326580"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layer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input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convolution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err="1" smtClean="0"/>
                            <a:t>maxpooling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Full connect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 smtClean="0"/>
                            <a:t>Full connect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 smtClean="0"/>
                            <a:t>Full connect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2658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size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32*32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oMath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28*28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6</m:t>
                              </m:r>
                            </m:oMath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14*14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6</m:t>
                              </m:r>
                            </m:oMath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1*120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1*84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1*10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  <a:tr h="1788745">
                    <a:tc>
                      <a:txBody>
                        <a:bodyPr/>
                        <a:lstStyle/>
                        <a:p>
                          <a:r>
                            <a:rPr lang="zh-TW" altLang="en-US" dirty="0" smtClean="0"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接法</a:t>
                          </a:r>
                          <a:endParaRPr lang="zh-TW" altLang="en-US" dirty="0"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/>
                    </a:tc>
                    <a:tc gridSpan="6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表格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2947688"/>
                  </p:ext>
                </p:extLst>
              </p:nvPr>
            </p:nvGraphicFramePr>
            <p:xfrm>
              <a:off x="640166" y="2270896"/>
              <a:ext cx="10896473" cy="25202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6639"/>
                    <a:gridCol w="1556639"/>
                    <a:gridCol w="1556639"/>
                    <a:gridCol w="1556639"/>
                    <a:gridCol w="1556639"/>
                    <a:gridCol w="1556639"/>
                    <a:gridCol w="1556639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layer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input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convolution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err="1" smtClean="0"/>
                            <a:t>maxpooling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Full connect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 smtClean="0"/>
                            <a:t>Full connect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 smtClean="0"/>
                            <a:t>Full connect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size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99609" t="-108333" r="-498828" b="-48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0392" t="-108333" r="-400784" b="-48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392" t="-108333" r="-300784" b="-48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1*120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1*84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1*10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  <a:tr h="1788745">
                    <a:tc>
                      <a:txBody>
                        <a:bodyPr/>
                        <a:lstStyle/>
                        <a:p>
                          <a:r>
                            <a:rPr lang="zh-TW" altLang="en-US" dirty="0" smtClean="0"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接法</a:t>
                          </a:r>
                          <a:endParaRPr lang="zh-TW" altLang="en-US" dirty="0"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/>
                    </a:tc>
                    <a:tc gridSpan="6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365" y="3044952"/>
            <a:ext cx="9161159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188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8710" y="3593643"/>
            <a:ext cx="1393642" cy="1200150"/>
          </a:xfrm>
          <a:prstGeom prst="rect">
            <a:avLst/>
          </a:prstGeom>
          <a:solidFill>
            <a:schemeClr val="bg1">
              <a:lumMod val="85000"/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2247039" y="3206592"/>
            <a:ext cx="2577831" cy="2260515"/>
            <a:chOff x="2019187" y="2470449"/>
            <a:chExt cx="2577831" cy="2260515"/>
          </a:xfrm>
          <a:solidFill>
            <a:schemeClr val="bg1">
              <a:lumMod val="85000"/>
              <a:alpha val="92000"/>
            </a:schemeClr>
          </a:solidFill>
        </p:grpSpPr>
        <p:sp>
          <p:nvSpPr>
            <p:cNvPr id="9" name="矩形 8"/>
            <p:cNvSpPr/>
            <p:nvPr/>
          </p:nvSpPr>
          <p:spPr>
            <a:xfrm>
              <a:off x="2019187" y="24704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171587" y="26228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2323987" y="27752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476387" y="29276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628787" y="30800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781187" y="32324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933587" y="33848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4953495" y="3447933"/>
            <a:ext cx="1968231" cy="1955715"/>
            <a:chOff x="4725643" y="2711790"/>
            <a:chExt cx="1968231" cy="1955715"/>
          </a:xfrm>
          <a:solidFill>
            <a:schemeClr val="bg1">
              <a:lumMod val="85000"/>
              <a:alpha val="92000"/>
            </a:schemeClr>
          </a:solidFill>
        </p:grpSpPr>
        <p:sp>
          <p:nvSpPr>
            <p:cNvPr id="16" name="矩形 15"/>
            <p:cNvSpPr/>
            <p:nvPr/>
          </p:nvSpPr>
          <p:spPr>
            <a:xfrm>
              <a:off x="4725643" y="27117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878043" y="28641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0443" y="30165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182843" y="31689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335243" y="33213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487643" y="34737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640043" y="36261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6" name="矩形 25"/>
          <p:cNvSpPr/>
          <p:nvPr/>
        </p:nvSpPr>
        <p:spPr>
          <a:xfrm rot="726881">
            <a:off x="7652036" y="3149316"/>
            <a:ext cx="449676" cy="3080834"/>
          </a:xfrm>
          <a:prstGeom prst="rect">
            <a:avLst/>
          </a:prstGeom>
          <a:solidFill>
            <a:schemeClr val="bg1">
              <a:lumMod val="85000"/>
              <a:alpha val="92000"/>
            </a:schemeClr>
          </a:solidFill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 rot="726881">
            <a:off x="9188204" y="3164690"/>
            <a:ext cx="449676" cy="3080834"/>
          </a:xfrm>
          <a:prstGeom prst="rect">
            <a:avLst/>
          </a:prstGeom>
          <a:solidFill>
            <a:schemeClr val="bg1">
              <a:lumMod val="85000"/>
              <a:alpha val="92000"/>
            </a:schemeClr>
          </a:solidFill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 rot="726881">
            <a:off x="10752854" y="3164689"/>
            <a:ext cx="449676" cy="3080834"/>
          </a:xfrm>
          <a:prstGeom prst="rect">
            <a:avLst/>
          </a:prstGeom>
          <a:solidFill>
            <a:schemeClr val="bg1">
              <a:lumMod val="85000"/>
              <a:alpha val="92000"/>
            </a:schemeClr>
          </a:solidFill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4" name="群組 43"/>
          <p:cNvGrpSpPr/>
          <p:nvPr/>
        </p:nvGrpSpPr>
        <p:grpSpPr>
          <a:xfrm>
            <a:off x="1536699" y="4209933"/>
            <a:ext cx="1999255" cy="952374"/>
            <a:chOff x="1308847" y="4842132"/>
            <a:chExt cx="1999255" cy="952374"/>
          </a:xfrm>
        </p:grpSpPr>
        <p:sp>
          <p:nvSpPr>
            <p:cNvPr id="33" name="矩形 32"/>
            <p:cNvSpPr/>
            <p:nvPr/>
          </p:nvSpPr>
          <p:spPr>
            <a:xfrm>
              <a:off x="1308847" y="4842132"/>
              <a:ext cx="197224" cy="2158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5" name="直線接點 34"/>
            <p:cNvCxnSpPr/>
            <p:nvPr/>
          </p:nvCxnSpPr>
          <p:spPr>
            <a:xfrm>
              <a:off x="1506071" y="4842132"/>
              <a:ext cx="1802031" cy="9523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>
              <a:off x="1506070" y="5026005"/>
              <a:ext cx="1802032" cy="768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1308847" y="4842132"/>
              <a:ext cx="1999255" cy="9523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>
              <a:off x="1308847" y="5060589"/>
              <a:ext cx="1999255" cy="7339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>
            <a:off x="4258667" y="4405037"/>
            <a:ext cx="1831343" cy="693811"/>
            <a:chOff x="1308847" y="4842132"/>
            <a:chExt cx="1999255" cy="952374"/>
          </a:xfrm>
        </p:grpSpPr>
        <p:sp>
          <p:nvSpPr>
            <p:cNvPr id="47" name="矩形 46"/>
            <p:cNvSpPr/>
            <p:nvPr/>
          </p:nvSpPr>
          <p:spPr>
            <a:xfrm>
              <a:off x="1308847" y="4842132"/>
              <a:ext cx="197224" cy="2158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8" name="直線接點 47"/>
            <p:cNvCxnSpPr/>
            <p:nvPr/>
          </p:nvCxnSpPr>
          <p:spPr>
            <a:xfrm>
              <a:off x="1506071" y="4842132"/>
              <a:ext cx="1802031" cy="9523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/>
            <p:nvPr/>
          </p:nvCxnSpPr>
          <p:spPr>
            <a:xfrm>
              <a:off x="1506070" y="5026005"/>
              <a:ext cx="1802032" cy="768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/>
            <p:nvPr/>
          </p:nvCxnSpPr>
          <p:spPr>
            <a:xfrm>
              <a:off x="1308847" y="4842132"/>
              <a:ext cx="1999255" cy="9523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1308847" y="5060589"/>
              <a:ext cx="1999255" cy="7339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直線接點 51"/>
          <p:cNvCxnSpPr/>
          <p:nvPr/>
        </p:nvCxnSpPr>
        <p:spPr>
          <a:xfrm>
            <a:off x="6007326" y="3447933"/>
            <a:ext cx="1135676" cy="673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V="1">
            <a:off x="6921726" y="5251248"/>
            <a:ext cx="1326176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>
            <a:off x="8647842" y="5251248"/>
            <a:ext cx="10983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10202897" y="5251248"/>
            <a:ext cx="1109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>
            <a:off x="7477738" y="4135506"/>
            <a:ext cx="1170104" cy="15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/>
          <p:nvPr/>
        </p:nvCxnSpPr>
        <p:spPr>
          <a:xfrm flipV="1">
            <a:off x="9085943" y="4135507"/>
            <a:ext cx="1116954" cy="15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版面配置區 8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091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0972" y="3773715"/>
            <a:ext cx="8040914" cy="638629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304784" y="1344058"/>
            <a:ext cx="10169810" cy="563803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來源：</a:t>
            </a:r>
            <a:r>
              <a:rPr kumimoji="1" lang="zh-TW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參考</a:t>
            </a:r>
            <a:r>
              <a:rPr kumimoji="1" lang="zh-TW" altLang="zh-TW" sz="20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Lenet-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5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(</a:t>
            </a:r>
            <a:r>
              <a:rPr kumimoji="1" lang="zh-TW" altLang="zh-TW" sz="2000" dirty="0">
                <a:solidFill>
                  <a:srgbClr val="0366D6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hlinkClick r:id="rId3"/>
              </a:rPr>
              <a:t>fan-wenji</a:t>
            </a:r>
            <a:r>
              <a:rPr kumimoji="1" lang="zh-TW" altLang="zh-TW" sz="2000" dirty="0" smtClean="0">
                <a:solidFill>
                  <a:srgbClr val="0366D6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hlinkClick r:id="rId3"/>
              </a:rPr>
              <a:t>e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的</a:t>
            </a:r>
            <a:r>
              <a:rPr kumimoji="1" lang="zh-TW" altLang="zh-TW" sz="20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C code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版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)</a:t>
            </a:r>
          </a:p>
          <a:p>
            <a:pPr marL="285750" indent="-28575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kumimoji="1" lang="en-US" altLang="zh-TW" sz="2000" dirty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85750" lvl="0" indent="-28575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修改：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修改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使</a:t>
            </a:r>
            <a:r>
              <a:rPr kumimoji="1" lang="zh-TW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適合</a:t>
            </a:r>
            <a:r>
              <a:rPr kumimoji="1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PYNQ-Z2</a:t>
            </a:r>
            <a:endParaRPr kumimoji="1" lang="en-US" altLang="zh-TW" sz="20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Arial" pitchFamily="34" charset="0"/>
              <a:ea typeface="-apple-system"/>
              <a:cs typeface="新細明體" pitchFamily="18" charset="-120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    </a:t>
            </a:r>
          </a:p>
          <a:p>
            <a:pPr marL="285750" marR="0" lvl="0" indent="-238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  讀檔：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</a:t>
            </a:r>
          </a:p>
          <a:p>
            <a:pPr marL="261937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000" dirty="0">
                <a:solidFill>
                  <a:srgbClr val="24292E"/>
                </a:solidFill>
                <a:latin typeface="Arial" pitchFamily="34" charset="0"/>
                <a:ea typeface="新細明體"/>
                <a:cs typeface="新細明體" pitchFamily="18" charset="-120"/>
              </a:rPr>
              <a:t>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新細明體"/>
                <a:cs typeface="新細明體" pitchFamily="18" charset="-120"/>
              </a:rPr>
              <a:t>     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新細明體"/>
                <a:ea typeface="新細明體"/>
                <a:cs typeface="新細明體" pitchFamily="18" charset="-120"/>
              </a:rPr>
              <a:t>∵     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PYNQ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-Z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2讀檔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：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函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式庫Xilff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s的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FatFS文件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系統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</a:t>
            </a: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（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用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char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的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方式讀入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）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         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C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讀檔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       ：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fopen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（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用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binary的方式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讀入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）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1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</a:t>
            </a:r>
          </a:p>
          <a:p>
            <a:pPr marL="261937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 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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  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Weight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：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binary 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read</a:t>
            </a: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新細明體"/>
                <a:ea typeface="新細明體"/>
                <a:cs typeface="新細明體" pitchFamily="18" charset="-120"/>
              </a:rPr>
              <a:t>→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  </a:t>
            </a:r>
            <a:r>
              <a:rPr kumimoji="1" lang="en-US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double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（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ex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：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0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.2392839...到小數</a:t>
            </a: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65</a:t>
            </a: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位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）</a:t>
            </a:r>
            <a:endParaRPr kumimoji="1" lang="en-US" altLang="zh-TW" sz="2000" dirty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          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圖片</a:t>
            </a: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檔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：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直接在程式中定義，目前有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放</a:t>
            </a: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三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張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圖片做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測試</a:t>
            </a:r>
            <a:endParaRPr kumimoji="1" lang="en-US" altLang="zh-TW" sz="2000" dirty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1" lang="en-US" altLang="zh-TW" sz="2000" dirty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85750" lvl="0" indent="-23813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convolution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：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改為</a:t>
            </a:r>
            <a:r>
              <a:rPr kumimoji="1" lang="en-US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DSP</a:t>
            </a: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矩陣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計算     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8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en-US" sz="8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  </a:t>
            </a:r>
            <a:endParaRPr kumimoji="1" lang="en-US" altLang="zh-TW" sz="8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85750" indent="-23813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去除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模型權重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訓練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新細明體"/>
                <a:cs typeface="新細明體" pitchFamily="18" charset="-120"/>
              </a:rPr>
              <a:t>∵  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F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PGA來訓練計算量太大，會跑太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久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6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en-US" sz="6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</a:t>
            </a:r>
            <a:endParaRPr kumimoji="1" lang="en-US" altLang="zh-TW" sz="6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  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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訓練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：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去除</a:t>
            </a:r>
            <a:endParaRPr kumimoji="1" lang="en-US" altLang="zh-TW" sz="2000" dirty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</a:rPr>
              <a:t>               </a:t>
            </a:r>
            <a:r>
              <a:rPr lang="zh-TW" altLang="en-US" sz="2000" dirty="0" smtClean="0"/>
              <a:t>測試：  圖片（一萬張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新細明體"/>
                <a:cs typeface="新細明體" pitchFamily="18" charset="-120"/>
              </a:rPr>
              <a:t>→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3</a:t>
            </a:r>
            <a:r>
              <a:rPr lang="zh-TW" altLang="en-US" sz="2000" dirty="0" smtClean="0"/>
              <a:t>張）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C code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6" name="AutoShape 2" descr="讀圖片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7483475" y="-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左大括弧 8"/>
          <p:cNvSpPr/>
          <p:nvPr/>
        </p:nvSpPr>
        <p:spPr>
          <a:xfrm>
            <a:off x="2727183" y="3009921"/>
            <a:ext cx="112058" cy="589624"/>
          </a:xfrm>
          <a:prstGeom prst="leftBrace">
            <a:avLst>
              <a:gd name="adj1" fmla="val 2500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1" name="Picture 3" descr="C:\Users\USER\Desktop\ML\pridict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397" y="0"/>
            <a:ext cx="59787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72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171700" y="4572000"/>
            <a:ext cx="3371850" cy="228600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69217" y="2304936"/>
            <a:ext cx="10245412" cy="37913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1" lang="zh-TW" altLang="zh-TW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PYNQ-Z2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記憶</a:t>
            </a: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體</a:t>
            </a:r>
            <a:endParaRPr kumimoji="1" lang="en-US" altLang="zh-TW" dirty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∵ 無法讀完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weight</a:t>
            </a:r>
            <a:endParaRPr kumimoji="1" lang="en-US" altLang="zh-TW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 </a:t>
            </a:r>
            <a:r>
              <a:rPr kumimoji="1" lang="en-US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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作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第一層卷積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和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軟體</a:t>
            </a:r>
            <a:r>
              <a:rPr kumimoji="1" lang="zh-TW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比對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（</a:t>
            </a:r>
            <a:r>
              <a:rPr kumimoji="1" lang="en-US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計算法同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硬體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：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位移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1</a:t>
            </a:r>
            <a:r>
              <a:rPr kumimoji="1" lang="en-US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0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bits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和</a:t>
            </a:r>
            <a:r>
              <a:rPr kumimoji="1" lang="en-US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10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bits</a:t>
            </a:r>
            <a:r>
              <a:rPr kumimoji="1" lang="en-US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）</a:t>
            </a:r>
            <a:endParaRPr kumimoji="1" lang="en-US" altLang="zh-TW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altLang="en-US" sz="90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</a:t>
            </a:r>
            <a:endParaRPr kumimoji="1" lang="en-US" altLang="zh-TW" sz="10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實測相同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，</a:t>
            </a:r>
            <a:r>
              <a:rPr kumimoji="1" lang="zh-TW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可</a:t>
            </a:r>
            <a:r>
              <a:rPr kumimoji="1" lang="zh-TW" altLang="en-US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推</a:t>
            </a:r>
            <a:r>
              <a:rPr kumimoji="1" lang="zh-TW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測</a:t>
            </a:r>
            <a:endParaRPr kumimoji="1" lang="en-US" altLang="zh-TW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altLang="en-US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en-US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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   </a:t>
            </a:r>
            <a:r>
              <a:rPr kumimoji="1" lang="en-US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if  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 </a:t>
            </a:r>
            <a:r>
              <a:rPr kumimoji="1" lang="en-US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 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PYNQ-Z2</a:t>
            </a:r>
            <a:r>
              <a:rPr kumimoji="1" lang="en-US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可  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讀入所有權重</a:t>
            </a:r>
            <a:endParaRPr kumimoji="1" lang="en-US" altLang="zh-TW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altLang="en-US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則</a:t>
            </a:r>
            <a:r>
              <a:rPr kumimoji="1" lang="en-US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能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做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Lenet-5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的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MNIST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手寫數字辨識</a:t>
            </a:r>
            <a:endParaRPr kumimoji="1" lang="en-US" altLang="zh-TW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altLang="en-US" sz="120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endParaRPr kumimoji="1" lang="zh-TW" sz="120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準確率變動</a:t>
            </a:r>
            <a:endParaRPr kumimoji="1" lang="en-US" altLang="zh-TW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261938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在</a:t>
            </a:r>
            <a:r>
              <a:rPr kumimoji="1" lang="en-US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軟體實作   </a:t>
            </a:r>
            <a:r>
              <a:rPr kumimoji="1" lang="zh-TW" altLang="en-US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（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和硬體相同計算法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）</a:t>
            </a:r>
            <a:endParaRPr kumimoji="1" lang="en-US" altLang="zh-TW" dirty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261938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zh-TW" i="0" u="none" strike="noStrike" cap="none" normalizeH="0" baseline="0" dirty="0" smtClean="0">
                <a:ln>
                  <a:noFill/>
                </a:ln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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成功預測圖片</a:t>
            </a:r>
            <a:endParaRPr kumimoji="1" lang="en-US" altLang="zh-TW" i="0" u="none" strike="noStrike" cap="none" normalizeH="0" baseline="0" dirty="0" smtClean="0">
              <a:ln>
                <a:noFill/>
              </a:ln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  <a:hlinkClick r:id="rId3"/>
            </a:endParaRPr>
          </a:p>
          <a:p>
            <a:pPr marL="261938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zh-TW" i="0" u="none" strike="noStrike" cap="none" normalizeH="0" baseline="0" dirty="0" smtClean="0">
                <a:ln>
                  <a:noFill/>
                </a:ln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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精度沒有下降太多</a:t>
            </a:r>
            <a:endParaRPr kumimoji="1" lang="en-US" altLang="zh-TW" i="0" u="none" strike="noStrike" cap="none" normalizeH="0" baseline="0" dirty="0" smtClean="0">
              <a:ln>
                <a:noFill/>
              </a:ln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  <a:hlinkClick r:id="rId4"/>
            </a:endParaRPr>
          </a:p>
          <a:p>
            <a:pPr marL="261938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dirty="0" smtClean="0"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   </a:t>
            </a:r>
            <a:r>
              <a:rPr kumimoji="1" lang="zh-TW" altLang="zh-TW" dirty="0" smtClean="0"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一萬張</a:t>
            </a:r>
            <a:r>
              <a:rPr kumimoji="1" lang="zh-TW" altLang="zh-TW" dirty="0"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正確</a:t>
            </a:r>
            <a:r>
              <a:rPr kumimoji="1" lang="zh-TW" altLang="zh-TW" dirty="0" smtClean="0"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率</a:t>
            </a:r>
            <a:r>
              <a:rPr kumimoji="1" lang="zh-TW" altLang="en-US" dirty="0" smtClean="0"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：</a:t>
            </a:r>
            <a:endParaRPr kumimoji="1" lang="zh-TW" i="0" u="none" strike="noStrike" cap="none" normalizeH="0" baseline="0" dirty="0" smtClean="0">
              <a:ln>
                <a:noFill/>
              </a:ln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i="0" u="none" strike="noStrike" cap="none" normalizeH="0" baseline="0" dirty="0" smtClean="0">
                <a:ln>
                  <a:noFill/>
                </a:ln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   </a:t>
            </a:r>
            <a:endParaRPr kumimoji="1" lang="zh-TW" i="0" u="none" strike="noStrike" cap="none" normalizeH="0" baseline="0" dirty="0" smtClean="0">
              <a:ln>
                <a:noFill/>
              </a:ln>
              <a:solidFill>
                <a:srgbClr val="0366D6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C code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6" name="AutoShape 2" descr="讀圖片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7483475" y="-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06500" y="1457692"/>
            <a:ext cx="10169810" cy="1159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來源：</a:t>
            </a:r>
            <a:r>
              <a:rPr kumimoji="1" lang="zh-TW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參考</a:t>
            </a:r>
            <a:r>
              <a:rPr kumimoji="1" lang="zh-TW" altLang="zh-TW" sz="20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Lenet-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5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(</a:t>
            </a:r>
            <a:r>
              <a:rPr kumimoji="1" lang="zh-TW" altLang="zh-TW" sz="2000" dirty="0">
                <a:solidFill>
                  <a:srgbClr val="0366D6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hlinkClick r:id="rId6"/>
              </a:rPr>
              <a:t>fan-wenji</a:t>
            </a:r>
            <a:r>
              <a:rPr kumimoji="1" lang="zh-TW" altLang="zh-TW" sz="2000" dirty="0" smtClean="0">
                <a:solidFill>
                  <a:srgbClr val="0366D6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hlinkClick r:id="rId6"/>
              </a:rPr>
              <a:t>e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的</a:t>
            </a:r>
            <a:r>
              <a:rPr kumimoji="1" lang="zh-TW" altLang="zh-TW" sz="20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C code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版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en-US" altLang="zh-TW" sz="16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    </a:t>
            </a:r>
          </a:p>
          <a:p>
            <a:pPr marL="285750" lvl="0" indent="-28575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修改：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修改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使</a:t>
            </a:r>
            <a:r>
              <a:rPr kumimoji="1" lang="zh-TW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適合</a:t>
            </a:r>
            <a:r>
              <a:rPr kumimoji="1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PYNQ-Z2</a:t>
            </a:r>
            <a:endParaRPr kumimoji="1" lang="en-US" altLang="zh-TW" sz="20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245162"/>
              </p:ext>
            </p:extLst>
          </p:nvPr>
        </p:nvGraphicFramePr>
        <p:xfrm>
          <a:off x="2784509" y="5653988"/>
          <a:ext cx="3452165" cy="1166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217"/>
                <a:gridCol w="2270948"/>
              </a:tblGrid>
              <a:tr h="585894">
                <a:tc>
                  <a:txBody>
                    <a:bodyPr/>
                    <a:lstStyle/>
                    <a:p>
                      <a:r>
                        <a:rPr kumimoji="1" lang="zh-TW" altLang="zh-TW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新細明體" pitchFamily="18" charset="-120"/>
                        </a:rPr>
                        <a:t>原</a:t>
                      </a:r>
                      <a:r>
                        <a:rPr kumimoji="1" lang="zh-TW" altLang="en-US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新細明體" pitchFamily="18" charset="-120"/>
                        </a:rPr>
                        <a:t>       </a:t>
                      </a:r>
                      <a:r>
                        <a:rPr kumimoji="1" lang="zh-TW" altLang="zh-TW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新細明體" pitchFamily="18" charset="-120"/>
                        </a:rPr>
                        <a:t>本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80571">
                <a:tc>
                  <a:txBody>
                    <a:bodyPr/>
                    <a:lstStyle/>
                    <a:p>
                      <a:r>
                        <a:rPr kumimoji="1" lang="zh-TW" altLang="en-US" b="1" dirty="0" smtClean="0">
                          <a:solidFill>
                            <a:schemeClr val="tx1"/>
                          </a:solidFill>
                          <a:latin typeface="Microsoft YaHei" pitchFamily="34" charset="-122"/>
                          <a:ea typeface="Microsoft YaHei" pitchFamily="34" charset="-122"/>
                          <a:cs typeface="新細明體" pitchFamily="18" charset="-120"/>
                        </a:rPr>
                        <a:t>硬體方法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 descr="result_origin">
            <a:hlinkClick r:id="rId3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777" y="5697531"/>
            <a:ext cx="1740010" cy="51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USER\Desktop\現場可規劃\prec_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777" y="6305620"/>
            <a:ext cx="1740010" cy="51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26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A931428-776A-41C7-BB42-8B54C3E73AC9}"/>
              </a:ext>
            </a:extLst>
          </p:cNvPr>
          <p:cNvSpPr/>
          <p:nvPr/>
        </p:nvSpPr>
        <p:spPr>
          <a:xfrm>
            <a:off x="0" y="2319454"/>
            <a:ext cx="12192000" cy="18399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71022" y="148090"/>
            <a:ext cx="3556002" cy="441111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kumimoji="1"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實作方法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文本占位符 1">
            <a:extLst>
              <a:ext uri="{FF2B5EF4-FFF2-40B4-BE49-F238E27FC236}">
                <a16:creationId xmlns:a16="http://schemas.microsoft.com/office/drawing/2014/main" xmlns="" id="{805F2FFC-3A0C-4D3E-8769-6E837A11EF04}"/>
              </a:ext>
            </a:extLst>
          </p:cNvPr>
          <p:cNvSpPr txBox="1">
            <a:spLocks/>
          </p:cNvSpPr>
          <p:nvPr/>
        </p:nvSpPr>
        <p:spPr>
          <a:xfrm>
            <a:off x="4103720" y="2942391"/>
            <a:ext cx="6088496" cy="59407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sz="4600" dirty="0"/>
              <a:t>實驗結果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D1D07AF0-726A-498B-B6DB-32E3085FFCBB}"/>
              </a:ext>
            </a:extLst>
          </p:cNvPr>
          <p:cNvSpPr/>
          <p:nvPr/>
        </p:nvSpPr>
        <p:spPr>
          <a:xfrm>
            <a:off x="0" y="4328533"/>
            <a:ext cx="12192000" cy="98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B81D1B7D-4F96-46C1-8A19-33EE9AE01636}"/>
              </a:ext>
            </a:extLst>
          </p:cNvPr>
          <p:cNvSpPr/>
          <p:nvPr/>
        </p:nvSpPr>
        <p:spPr>
          <a:xfrm>
            <a:off x="0" y="2051824"/>
            <a:ext cx="12192000" cy="98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880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SD 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卡讀檔測試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7170" name="Picture 2" descr="C:\Users\USER\Desktop\ML\sd_rea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6"/>
          <a:stretch/>
        </p:blipFill>
        <p:spPr bwMode="auto">
          <a:xfrm>
            <a:off x="107573" y="1661075"/>
            <a:ext cx="11994777" cy="499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06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硬體</a:t>
            </a:r>
            <a:r>
              <a:rPr kumimoji="1"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DSP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  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CNN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測試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6" name="Picture 2" descr="C:\Users\USER\Desktop\ML\conv_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97" y="1487862"/>
            <a:ext cx="6518306" cy="278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ML\conv_ca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 bwMode="auto">
          <a:xfrm>
            <a:off x="543697" y="4269258"/>
            <a:ext cx="9741401" cy="255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7350958" y="1970619"/>
            <a:ext cx="4589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excel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驗證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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結果正確</a:t>
            </a:r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誤差來源：</a:t>
            </a:r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Excel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計算到小數點</a:t>
            </a:r>
            <a:r>
              <a:rPr lang="zh-TW" altLang="en-US" sz="28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後六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位</a:t>
            </a:r>
            <a:endParaRPr lang="zh-TW" altLang="en-US" sz="28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091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硬體</a:t>
            </a:r>
            <a:r>
              <a:rPr kumimoji="1"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DSP+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軟體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CNN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2050" name="Picture 2" descr="C:\Users\USER\Desktop\ML\p_layer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" b="2729"/>
          <a:stretch/>
        </p:blipFill>
        <p:spPr bwMode="auto">
          <a:xfrm>
            <a:off x="1" y="2027194"/>
            <a:ext cx="5695737" cy="483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" y="1473196"/>
            <a:ext cx="48365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PYNQ-Z2</a:t>
            </a:r>
            <a:r>
              <a:rPr lang="zh-TW" altLang="en-US" sz="24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跑第一層卷積後的</a:t>
            </a:r>
            <a:r>
              <a:rPr lang="en-US" altLang="zh-TW" sz="24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output</a:t>
            </a:r>
            <a:endParaRPr lang="zh-TW" altLang="en-US" sz="24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pic>
        <p:nvPicPr>
          <p:cNvPr id="2051" name="Picture 3" descr="C:\Users\USER\Desktop\ML\c_layer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4" b="3076"/>
          <a:stretch/>
        </p:blipFill>
        <p:spPr bwMode="auto">
          <a:xfrm>
            <a:off x="5782962" y="2027193"/>
            <a:ext cx="6409038" cy="48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782962" y="1519700"/>
            <a:ext cx="4479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 code</a:t>
            </a:r>
            <a:r>
              <a:rPr lang="zh-TW" altLang="en-US" sz="24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跑第一層卷積後的</a:t>
            </a:r>
            <a:r>
              <a:rPr lang="en-US" altLang="zh-TW" sz="24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output</a:t>
            </a:r>
            <a:endParaRPr lang="zh-TW" altLang="en-US" sz="24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5711246" y="1537629"/>
            <a:ext cx="0" cy="5338300"/>
          </a:xfrm>
          <a:prstGeom prst="line">
            <a:avLst/>
          </a:prstGeom>
          <a:ln w="53975">
            <a:solidFill>
              <a:schemeClr val="accent1">
                <a:alpha val="84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00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200549" y="2154312"/>
            <a:ext cx="3790903" cy="1569660"/>
            <a:chOff x="4699954" y="193619"/>
            <a:chExt cx="3790903" cy="1569660"/>
          </a:xfrm>
        </p:grpSpPr>
        <p:sp>
          <p:nvSpPr>
            <p:cNvPr id="3" name="文本框 2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01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4" name="文本框 8"/>
            <p:cNvSpPr txBox="1"/>
            <p:nvPr/>
          </p:nvSpPr>
          <p:spPr>
            <a:xfrm>
              <a:off x="6126639" y="992506"/>
              <a:ext cx="2364218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TW" sz="2000" dirty="0" err="1">
                  <a:solidFill>
                    <a:schemeClr val="bg1">
                      <a:lumMod val="85000"/>
                    </a:schemeClr>
                  </a:solidFill>
                  <a:latin typeface="微软雅黑" charset="0"/>
                  <a:ea typeface="微软雅黑" charset="0"/>
                </a:rPr>
                <a:t>Lenet</a:t>
              </a:r>
              <a:r>
                <a:rPr lang="zh-TW" altLang="en-US" sz="2000" dirty="0">
                  <a:solidFill>
                    <a:schemeClr val="bg1">
                      <a:lumMod val="85000"/>
                    </a:schemeClr>
                  </a:solidFill>
                  <a:latin typeface="微软雅黑" charset="0"/>
                  <a:ea typeface="微软雅黑" charset="0"/>
                </a:rPr>
                <a:t>圖片辨識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26639" y="413761"/>
              <a:ext cx="2031317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專題簡介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201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USER\Desktop\ML\prec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17643"/>
            <a:ext cx="8279027" cy="534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圖片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辨識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_test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9028" y="2248930"/>
            <a:ext cx="37317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PYNQ-Z2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做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1   </a:t>
            </a:r>
          </a:p>
          <a:p>
            <a:r>
              <a:rPr lang="zh-TW" altLang="en-US" sz="28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電腦做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剩下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運算</a:t>
            </a:r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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正確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預測出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0</a:t>
            </a:r>
            <a:endParaRPr lang="zh-TW" altLang="en-US" sz="28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04685"/>
            <a:ext cx="5955957" cy="203887"/>
          </a:xfrm>
          <a:prstGeom prst="rect">
            <a:avLst/>
          </a:prstGeom>
          <a:noFill/>
          <a:ln w="60325">
            <a:solidFill>
              <a:srgbClr val="FF0000">
                <a:alpha val="6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56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USER\Desktop\ML\prec_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8215"/>
            <a:ext cx="8279028" cy="534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圖片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辨識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_test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9028" y="2248930"/>
            <a:ext cx="37317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PYNQ-Z2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做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1   </a:t>
            </a:r>
          </a:p>
          <a:p>
            <a:r>
              <a:rPr lang="zh-TW" altLang="en-US" sz="28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電腦做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剩下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運算</a:t>
            </a:r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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正確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預測出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7</a:t>
            </a:r>
            <a:endParaRPr lang="zh-TW" altLang="en-US" sz="28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04685"/>
            <a:ext cx="5955957" cy="203887"/>
          </a:xfrm>
          <a:prstGeom prst="rect">
            <a:avLst/>
          </a:prstGeom>
          <a:noFill/>
          <a:ln w="60325">
            <a:solidFill>
              <a:srgbClr val="FF0000">
                <a:alpha val="6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13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esktop\ML\prec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7643"/>
            <a:ext cx="8279028" cy="530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圖片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辨識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_test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9028" y="2248930"/>
            <a:ext cx="37317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PYNQ-Z2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做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1   </a:t>
            </a:r>
          </a:p>
          <a:p>
            <a:r>
              <a:rPr lang="zh-TW" altLang="en-US" sz="28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電腦做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剩下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運算</a:t>
            </a:r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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正確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預測出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2</a:t>
            </a:r>
            <a:endParaRPr lang="zh-TW" altLang="en-US" sz="28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04685"/>
            <a:ext cx="5955957" cy="203887"/>
          </a:xfrm>
          <a:prstGeom prst="rect">
            <a:avLst/>
          </a:prstGeom>
          <a:noFill/>
          <a:ln w="60325">
            <a:solidFill>
              <a:srgbClr val="FF0000">
                <a:alpha val="6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13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200549" y="2154312"/>
            <a:ext cx="3499567" cy="1569660"/>
            <a:chOff x="4699954" y="193619"/>
            <a:chExt cx="3499567" cy="1569660"/>
          </a:xfrm>
        </p:grpSpPr>
        <p:sp>
          <p:nvSpPr>
            <p:cNvPr id="3" name="文本框 2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03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8204" y="413761"/>
              <a:ext cx="2031317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問題討論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44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3</a:t>
            </a:r>
            <a:r>
              <a:rPr kumimoji="1" lang="zh-TW" altLang="en-US" dirty="0"/>
              <a:t> 問題討論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34BE94BB-DCD3-413D-BC0C-77B0ABB91401}"/>
              </a:ext>
            </a:extLst>
          </p:cNvPr>
          <p:cNvSpPr/>
          <p:nvPr/>
        </p:nvSpPr>
        <p:spPr>
          <a:xfrm>
            <a:off x="1662555" y="1343313"/>
            <a:ext cx="27460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lang="zh-TW" altLang="en-US" sz="4400" dirty="0">
                <a:solidFill>
                  <a:schemeClr val="accent1"/>
                </a:solidFill>
                <a:ea typeface="微软雅黑" charset="0"/>
              </a:rPr>
              <a:t>問題</a:t>
            </a:r>
            <a:endParaRPr lang="zh-CN" altLang="en-US" sz="4400" dirty="0">
              <a:solidFill>
                <a:schemeClr val="accent1"/>
              </a:solidFill>
              <a:ea typeface="微软雅黑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xmlns="" id="{C2BA0635-22AD-48B5-AA85-C5CE8B149ED6}"/>
              </a:ext>
            </a:extLst>
          </p:cNvPr>
          <p:cNvGrpSpPr/>
          <p:nvPr/>
        </p:nvGrpSpPr>
        <p:grpSpPr>
          <a:xfrm>
            <a:off x="1152349" y="1197088"/>
            <a:ext cx="1020414" cy="1020414"/>
            <a:chOff x="1152349" y="876553"/>
            <a:chExt cx="1020414" cy="1020414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xmlns="" id="{A3B55457-7752-4670-9C09-748E0C441B29}"/>
                </a:ext>
              </a:extLst>
            </p:cNvPr>
            <p:cNvSpPr/>
            <p:nvPr/>
          </p:nvSpPr>
          <p:spPr>
            <a:xfrm>
              <a:off x="1152349" y="876553"/>
              <a:ext cx="1020414" cy="1020414"/>
            </a:xfrm>
            <a:prstGeom prst="ellipse">
              <a:avLst/>
            </a:prstGeom>
            <a:solidFill>
              <a:srgbClr val="41A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8" name="圖形 7" descr="問題 (從右至左)">
              <a:extLst>
                <a:ext uri="{FF2B5EF4-FFF2-40B4-BE49-F238E27FC236}">
                  <a16:creationId xmlns:a16="http://schemas.microsoft.com/office/drawing/2014/main" xmlns="" id="{62A1ED4B-536E-41B5-A497-B9548F10C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321281" y="1045485"/>
              <a:ext cx="682549" cy="682549"/>
            </a:xfrm>
            <a:prstGeom prst="rect">
              <a:avLst/>
            </a:prstGeom>
          </p:spPr>
        </p:pic>
      </p:grp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114704" y="2233235"/>
            <a:ext cx="9540267" cy="40068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讀檔</a:t>
            </a:r>
            <a:r>
              <a:rPr kumimoji="1" lang="zh-TW" altLang="en-US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方式</a:t>
            </a:r>
            <a:endParaRPr kumimoji="1" lang="en-US" altLang="zh-TW" sz="24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zh-TW" sz="11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en-US" altLang="zh-TW" sz="11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 </a:t>
            </a:r>
            <a:endParaRPr kumimoji="1" lang="en-US" altLang="zh-TW" sz="11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460375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S</a:t>
            </a:r>
            <a:r>
              <a:rPr kumimoji="1" lang="zh-TW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dk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中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Xilffs</a:t>
            </a: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資料夾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常</a:t>
            </a: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消失  </a:t>
            </a: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而無法引用</a:t>
            </a: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（</a:t>
            </a: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應該是</a:t>
            </a:r>
            <a:r>
              <a:rPr kumimoji="1" lang="zh-TW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sdk</a:t>
            </a: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的</a:t>
            </a:r>
            <a:r>
              <a:rPr kumimoji="1" lang="zh-TW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bug</a:t>
            </a: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）</a:t>
            </a:r>
            <a:endParaRPr kumimoji="1" lang="en-US" altLang="zh-TW" sz="24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  <a:hlinkClick r:id="rId5"/>
            </a:endParaRPr>
          </a:p>
          <a:p>
            <a:pPr marL="460375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想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知道PYNQ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-Z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2更</a:t>
            </a:r>
            <a:r>
              <a:rPr kumimoji="1" lang="zh-TW" altLang="en-US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佳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的讀檔方式</a:t>
            </a:r>
            <a:endParaRPr kumimoji="1" lang="en-US" altLang="zh-TW" sz="2400" dirty="0" smtClean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indent="174625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sz="24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記憶體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空間</a:t>
            </a: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不足</a:t>
            </a:r>
            <a:endParaRPr kumimoji="1" lang="en-US" altLang="zh-TW" sz="2400" dirty="0" smtClean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    </a:t>
            </a:r>
          </a:p>
          <a:p>
            <a:pPr marL="460375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en-US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M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alloc</a:t>
            </a: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清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出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空間</a:t>
            </a: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，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把</a:t>
            </a: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weight</a:t>
            </a:r>
            <a:r>
              <a:rPr kumimoji="1" lang="zh-TW" altLang="en-US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讀</a:t>
            </a:r>
            <a:r>
              <a:rPr kumimoji="1" lang="zh-TW" altLang="en-US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入</a:t>
            </a:r>
            <a:endParaRPr kumimoji="1" lang="en-US" altLang="zh-TW" sz="2400" dirty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 </a:t>
            </a:r>
          </a:p>
          <a:p>
            <a:pPr marL="460375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en-US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PYNQ-Z2空間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不</a:t>
            </a: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足，無法讀完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le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net的第三層weigh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t</a:t>
            </a:r>
            <a:endParaRPr kumimoji="1" lang="en-US" altLang="zh-TW" sz="2400" dirty="0" smtClean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lvl="0" indent="174625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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做l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enet第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一層c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onvolution，來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測試c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onvolutio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n可行</a:t>
            </a:r>
            <a:endParaRPr kumimoji="1" lang="en-US" altLang="zh-TW" sz="2400" dirty="0" smtClean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lvl="0" indent="174625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altLang="zh-TW" sz="24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108874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3</a:t>
            </a:r>
            <a:r>
              <a:rPr kumimoji="1" lang="zh-TW" altLang="en-US" dirty="0"/>
              <a:t> 問題討論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34BE94BB-DCD3-413D-BC0C-77B0ABB91401}"/>
              </a:ext>
            </a:extLst>
          </p:cNvPr>
          <p:cNvSpPr/>
          <p:nvPr/>
        </p:nvSpPr>
        <p:spPr>
          <a:xfrm>
            <a:off x="1662555" y="1343313"/>
            <a:ext cx="27460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lang="zh-TW" altLang="en-US" sz="4400" dirty="0">
                <a:solidFill>
                  <a:schemeClr val="accent1"/>
                </a:solidFill>
                <a:ea typeface="微软雅黑" charset="0"/>
              </a:rPr>
              <a:t>問題</a:t>
            </a:r>
            <a:endParaRPr lang="zh-CN" altLang="en-US" sz="4400" dirty="0">
              <a:solidFill>
                <a:schemeClr val="accent1"/>
              </a:solidFill>
              <a:ea typeface="微软雅黑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xmlns="" id="{C2BA0635-22AD-48B5-AA85-C5CE8B149ED6}"/>
              </a:ext>
            </a:extLst>
          </p:cNvPr>
          <p:cNvGrpSpPr/>
          <p:nvPr/>
        </p:nvGrpSpPr>
        <p:grpSpPr>
          <a:xfrm>
            <a:off x="1152349" y="1197088"/>
            <a:ext cx="1020414" cy="1020414"/>
            <a:chOff x="1152349" y="876553"/>
            <a:chExt cx="1020414" cy="1020414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xmlns="" id="{A3B55457-7752-4670-9C09-748E0C441B29}"/>
                </a:ext>
              </a:extLst>
            </p:cNvPr>
            <p:cNvSpPr/>
            <p:nvPr/>
          </p:nvSpPr>
          <p:spPr>
            <a:xfrm>
              <a:off x="1152349" y="876553"/>
              <a:ext cx="1020414" cy="1020414"/>
            </a:xfrm>
            <a:prstGeom prst="ellipse">
              <a:avLst/>
            </a:prstGeom>
            <a:solidFill>
              <a:srgbClr val="41A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8" name="圖形 7" descr="問題 (從右至左)">
              <a:extLst>
                <a:ext uri="{FF2B5EF4-FFF2-40B4-BE49-F238E27FC236}">
                  <a16:creationId xmlns:a16="http://schemas.microsoft.com/office/drawing/2014/main" xmlns="" id="{62A1ED4B-536E-41B5-A497-B9548F10C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321281" y="1045485"/>
              <a:ext cx="682549" cy="682549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2114707" y="1972423"/>
            <a:ext cx="8766628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zh-TW" sz="2400" dirty="0">
                <a:latin typeface="Microsoft YaHei" pitchFamily="34" charset="-122"/>
                <a:ea typeface="Microsoft YaHei" pitchFamily="34" charset="-122"/>
              </a:rPr>
              <a:t>DSP48E1</a:t>
            </a: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使用</a:t>
            </a:r>
            <a:endParaRPr lang="en-US" altLang="zh-TW" sz="2400" dirty="0">
              <a:latin typeface="Microsoft YaHei" pitchFamily="34" charset="-122"/>
              <a:ea typeface="Microsoft YaHei" pitchFamily="34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latin typeface="Microsoft YaHei" pitchFamily="34" charset="-122"/>
                <a:ea typeface="Microsoft YaHei" pitchFamily="34" charset="-122"/>
              </a:rPr>
              <a:t>      </a:t>
            </a:r>
          </a:p>
          <a:p>
            <a:pPr marL="460375" lvl="0" indent="-11113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不確定</a:t>
            </a: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是否通用</a:t>
            </a:r>
            <a:r>
              <a:rPr lang="en-US" altLang="zh-TW" sz="2400" dirty="0">
                <a:latin typeface="Microsoft YaHei" pitchFamily="34" charset="-122"/>
                <a:ea typeface="Microsoft YaHei" pitchFamily="34" charset="-122"/>
              </a:rPr>
              <a:t>2's complement</a:t>
            </a: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latin typeface="Microsoft YaHei" pitchFamily="34" charset="-122"/>
                <a:ea typeface="Microsoft YaHei" pitchFamily="34" charset="-122"/>
              </a:rPr>
              <a:t>   </a:t>
            </a: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  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讀</a:t>
            </a:r>
            <a:r>
              <a:rPr lang="en-US" altLang="zh-TW" sz="2400" dirty="0">
                <a:latin typeface="Microsoft YaHei" pitchFamily="34" charset="-122"/>
                <a:ea typeface="Microsoft YaHei" pitchFamily="34" charset="-122"/>
              </a:rPr>
              <a:t>Document</a:t>
            </a: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發現適用</a:t>
            </a:r>
            <a:r>
              <a:rPr lang="en-US" altLang="zh-TW" sz="2400" dirty="0">
                <a:latin typeface="Microsoft YaHei" pitchFamily="34" charset="-122"/>
                <a:ea typeface="Microsoft YaHei" pitchFamily="34" charset="-122"/>
              </a:rPr>
              <a:t>2's complement</a:t>
            </a: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latin typeface="Microsoft YaHei" pitchFamily="34" charset="-122"/>
                <a:ea typeface="Microsoft YaHei" pitchFamily="34" charset="-122"/>
                <a:sym typeface="Wingdings" pitchFamily="2" charset="2"/>
              </a:rPr>
              <a:t>     </a:t>
            </a: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能用在我們的</a:t>
            </a:r>
            <a:r>
              <a:rPr lang="en-US" altLang="zh-TW" sz="2400" dirty="0">
                <a:latin typeface="Microsoft YaHei" pitchFamily="34" charset="-122"/>
                <a:ea typeface="Microsoft YaHei" pitchFamily="34" charset="-122"/>
              </a:rPr>
              <a:t>5*5convolution</a:t>
            </a: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 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marL="45720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4"/>
            </a:pPr>
            <a:r>
              <a:rPr lang="en-US" altLang="zh-TW" sz="2400" dirty="0" smtClean="0"/>
              <a:t>Fix-Point</a:t>
            </a:r>
            <a:r>
              <a:rPr lang="zh-TW" altLang="en-US" sz="24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調整</a:t>
            </a:r>
            <a:endParaRPr lang="en-US" altLang="zh-TW" sz="9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900" dirty="0">
                <a:latin typeface="Microsoft YaHei" pitchFamily="34" charset="-122"/>
                <a:ea typeface="Microsoft YaHei" pitchFamily="34" charset="-122"/>
              </a:rPr>
              <a:t>      </a:t>
            </a:r>
          </a:p>
          <a:p>
            <a:pPr marL="460375" lvl="0" indent="-11113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 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因為乘法 使 </a:t>
            </a: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bit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數激增</a:t>
            </a:r>
            <a:endParaRPr kumimoji="1" lang="zh-TW" altLang="zh-TW" sz="67100" u="sng" dirty="0">
              <a:solidFill>
                <a:srgbClr val="0366D6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    原預設</a:t>
            </a: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：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      </a:t>
            </a: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feature output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有</a:t>
            </a: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18bit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      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weight            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有</a:t>
            </a: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25bit</a:t>
            </a: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   </a:t>
            </a:r>
            <a:r>
              <a:rPr lang="zh-TW" altLang="en-US" sz="2400" dirty="0"/>
              <a:t> 改</a:t>
            </a:r>
            <a:r>
              <a:rPr lang="zh-TW" altLang="en-US" sz="2400" dirty="0" smtClean="0"/>
              <a:t>為 </a:t>
            </a:r>
            <a:r>
              <a:rPr lang="zh-TW" altLang="en-US" sz="2400" dirty="0"/>
              <a:t>：</a:t>
            </a:r>
            <a:endParaRPr lang="en-US" altLang="zh-TW" sz="2400" dirty="0" smtClean="0"/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/>
              <a:t> </a:t>
            </a:r>
            <a:r>
              <a:rPr lang="zh-TW" altLang="en-US" sz="2400" dirty="0" smtClean="0"/>
              <a:t>         </a:t>
            </a:r>
            <a:r>
              <a:rPr lang="en-US" altLang="zh-TW" sz="2400" dirty="0" smtClean="0"/>
              <a:t>Fix-Point</a:t>
            </a:r>
            <a:r>
              <a:rPr lang="zh-TW" altLang="en-US" sz="2400" dirty="0" smtClean="0"/>
              <a:t>皆為 </a:t>
            </a:r>
            <a:r>
              <a:rPr lang="en-US" altLang="zh-TW" sz="2400" dirty="0" smtClean="0"/>
              <a:t>1024</a:t>
            </a:r>
            <a:r>
              <a:rPr lang="zh-TW" altLang="en-US" sz="2400" dirty="0" smtClean="0"/>
              <a:t> </a:t>
            </a:r>
            <a:r>
              <a:rPr lang="en-US" altLang="zh-TW" sz="2400" dirty="0" smtClean="0">
                <a:sym typeface="Wingdings" pitchFamily="2" charset="2"/>
              </a:rPr>
              <a:t></a:t>
            </a:r>
            <a:r>
              <a:rPr lang="zh-TW" altLang="en-US" sz="2400" dirty="0" smtClean="0">
                <a:sym typeface="Wingdings" pitchFamily="2" charset="2"/>
              </a:rPr>
              <a:t>避免</a:t>
            </a:r>
            <a:r>
              <a:rPr lang="en-US" altLang="zh-TW" sz="2400" dirty="0" smtClean="0"/>
              <a:t>overflow</a:t>
            </a:r>
            <a:r>
              <a:rPr lang="zh-TW" altLang="en-US" sz="2400" dirty="0" smtClean="0"/>
              <a:t>問題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  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  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 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899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200549" y="2154312"/>
            <a:ext cx="2757377" cy="1569660"/>
            <a:chOff x="4699954" y="193619"/>
            <a:chExt cx="2757377" cy="1569660"/>
          </a:xfrm>
        </p:grpSpPr>
        <p:sp>
          <p:nvSpPr>
            <p:cNvPr id="3" name="文本框 2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</a:t>
              </a:r>
              <a:r>
                <a:rPr kumimoji="1" lang="en-US" altLang="zh-TW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4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8204" y="413761"/>
              <a:ext cx="1289127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en-US" altLang="zh-TW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174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Q &amp; A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34BE94BB-DCD3-413D-BC0C-77B0ABB91401}"/>
              </a:ext>
            </a:extLst>
          </p:cNvPr>
          <p:cNvSpPr/>
          <p:nvPr/>
        </p:nvSpPr>
        <p:spPr>
          <a:xfrm>
            <a:off x="4349508" y="2644170"/>
            <a:ext cx="56711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lang="en-US" altLang="zh-TW" sz="9600" b="1" dirty="0">
                <a:solidFill>
                  <a:schemeClr val="accent1"/>
                </a:solidFill>
                <a:ea typeface="微软雅黑" charset="0"/>
              </a:rPr>
              <a:t>Q&amp;A</a:t>
            </a:r>
            <a:endParaRPr lang="zh-CN" altLang="en-US" sz="9600" b="1" dirty="0">
              <a:solidFill>
                <a:schemeClr val="accent1"/>
              </a:solidFill>
              <a:ea typeface="微软雅黑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xmlns="" id="{C2BA0635-22AD-48B5-AA85-C5CE8B149ED6}"/>
              </a:ext>
            </a:extLst>
          </p:cNvPr>
          <p:cNvGrpSpPr/>
          <p:nvPr/>
        </p:nvGrpSpPr>
        <p:grpSpPr>
          <a:xfrm>
            <a:off x="2958356" y="2295290"/>
            <a:ext cx="2107368" cy="2107368"/>
            <a:chOff x="1152349" y="876553"/>
            <a:chExt cx="1020414" cy="1020414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xmlns="" id="{A3B55457-7752-4670-9C09-748E0C441B29}"/>
                </a:ext>
              </a:extLst>
            </p:cNvPr>
            <p:cNvSpPr/>
            <p:nvPr/>
          </p:nvSpPr>
          <p:spPr>
            <a:xfrm>
              <a:off x="1152349" y="876553"/>
              <a:ext cx="1020414" cy="1020414"/>
            </a:xfrm>
            <a:prstGeom prst="ellipse">
              <a:avLst/>
            </a:prstGeom>
            <a:solidFill>
              <a:srgbClr val="41A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8" name="圖形 7" descr="問題 (從右至左)">
              <a:extLst>
                <a:ext uri="{FF2B5EF4-FFF2-40B4-BE49-F238E27FC236}">
                  <a16:creationId xmlns:a16="http://schemas.microsoft.com/office/drawing/2014/main" xmlns="" id="{62A1ED4B-536E-41B5-A497-B9548F10C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321281" y="1045485"/>
              <a:ext cx="682549" cy="682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761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5</a:t>
            </a:r>
            <a:r>
              <a:rPr kumimoji="1" lang="zh-CN" altLang="en-US" dirty="0"/>
              <a:t>參考資料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參考資料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37969" y="2059809"/>
            <a:ext cx="1115403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smtClean="0"/>
              <a:t>fan-</a:t>
            </a:r>
            <a:r>
              <a:rPr lang="en-US" altLang="zh-TW" sz="3200" dirty="0" err="1" smtClean="0"/>
              <a:t>wenjie</a:t>
            </a:r>
            <a:r>
              <a:rPr lang="en-US" altLang="zh-TW" sz="3200" dirty="0" smtClean="0"/>
              <a:t>/LeNet-5</a:t>
            </a:r>
          </a:p>
          <a:p>
            <a:r>
              <a:rPr lang="en-US" altLang="zh-TW" sz="2400" dirty="0" smtClean="0">
                <a:hlinkClick r:id="rId3"/>
              </a:rPr>
              <a:t>https</a:t>
            </a:r>
            <a:r>
              <a:rPr lang="en-US" altLang="zh-TW" sz="2400" dirty="0">
                <a:hlinkClick r:id="rId3"/>
              </a:rPr>
              <a:t>://</a:t>
            </a:r>
            <a:r>
              <a:rPr lang="en-US" altLang="zh-TW" sz="2400" dirty="0" smtClean="0">
                <a:hlinkClick r:id="rId3"/>
              </a:rPr>
              <a:t>github.com/fan-wenjie/LeNet-5</a:t>
            </a:r>
            <a:endParaRPr lang="en-US" altLang="zh-TW" sz="2400" dirty="0" smtClean="0"/>
          </a:p>
          <a:p>
            <a:endParaRPr lang="en-US" altLang="zh-TW" sz="3200" dirty="0"/>
          </a:p>
          <a:p>
            <a:r>
              <a:rPr lang="en-US" altLang="zh-TW" sz="3200" dirty="0"/>
              <a:t>Two’s Complement Multiplier with </a:t>
            </a:r>
            <a:r>
              <a:rPr lang="en-US" altLang="zh-TW" sz="3200" dirty="0" smtClean="0"/>
              <a:t>DSP48E1</a:t>
            </a:r>
          </a:p>
          <a:p>
            <a:r>
              <a:rPr lang="en-US" altLang="zh-TW" sz="2400" dirty="0">
                <a:hlinkClick r:id="rId4"/>
              </a:rPr>
              <a:t>https://forums.xilinx.com/t5/AI-Engine-DSP-IP-and-Tools/Two-s-Complement-Multiplier-with-DSP48E1/m-p/320439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216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1</a:t>
            </a:r>
            <a:r>
              <a:rPr kumimoji="1" lang="zh-CN" altLang="en-US" dirty="0"/>
              <a:t> </a:t>
            </a:r>
            <a:r>
              <a:rPr kumimoji="1" lang="zh-TW" altLang="en-US" dirty="0"/>
              <a:t>專題簡介</a:t>
            </a:r>
            <a:endParaRPr kumimoji="1"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1526803" y="1537730"/>
            <a:ext cx="27460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lang="zh-TW" altLang="en-US" sz="4000" dirty="0">
                <a:solidFill>
                  <a:schemeClr val="accent1"/>
                </a:solidFill>
                <a:ea typeface="微软雅黑" charset="0"/>
              </a:rPr>
              <a:t>動機</a:t>
            </a:r>
            <a:endParaRPr lang="zh-CN" altLang="en-US" sz="4000" dirty="0">
              <a:solidFill>
                <a:schemeClr val="accent1"/>
              </a:solidFill>
              <a:ea typeface="微软雅黑" charset="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xmlns="" id="{B7456177-56A5-4082-9A53-4BE15238874B}"/>
              </a:ext>
            </a:extLst>
          </p:cNvPr>
          <p:cNvGrpSpPr/>
          <p:nvPr/>
        </p:nvGrpSpPr>
        <p:grpSpPr>
          <a:xfrm>
            <a:off x="1498037" y="1553808"/>
            <a:ext cx="682549" cy="682549"/>
            <a:chOff x="1743364" y="1190322"/>
            <a:chExt cx="604287" cy="604287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xmlns="" id="{90A6D807-66F5-4936-87FD-6FD2A0FAC77D}"/>
                </a:ext>
              </a:extLst>
            </p:cNvPr>
            <p:cNvSpPr/>
            <p:nvPr/>
          </p:nvSpPr>
          <p:spPr>
            <a:xfrm>
              <a:off x="1743364" y="1190322"/>
              <a:ext cx="604287" cy="604287"/>
            </a:xfrm>
            <a:prstGeom prst="ellipse">
              <a:avLst/>
            </a:prstGeom>
            <a:solidFill>
              <a:srgbClr val="41A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Freeform 230">
              <a:extLst>
                <a:ext uri="{FF2B5EF4-FFF2-40B4-BE49-F238E27FC236}">
                  <a16:creationId xmlns:a16="http://schemas.microsoft.com/office/drawing/2014/main" xmlns="" id="{98087AF5-1E5E-4740-953F-BA5AF5462C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829" y="1296634"/>
              <a:ext cx="317677" cy="326905"/>
            </a:xfrm>
            <a:custGeom>
              <a:avLst/>
              <a:gdLst/>
              <a:ahLst/>
              <a:cxnLst>
                <a:cxn ang="0">
                  <a:pos x="70" y="72"/>
                </a:cxn>
                <a:cxn ang="0">
                  <a:pos x="76" y="44"/>
                </a:cxn>
                <a:cxn ang="0">
                  <a:pos x="90" y="20"/>
                </a:cxn>
                <a:cxn ang="0">
                  <a:pos x="114" y="6"/>
                </a:cxn>
                <a:cxn ang="0">
                  <a:pos x="142" y="0"/>
                </a:cxn>
                <a:cxn ang="0">
                  <a:pos x="156" y="2"/>
                </a:cxn>
                <a:cxn ang="0">
                  <a:pos x="182" y="12"/>
                </a:cxn>
                <a:cxn ang="0">
                  <a:pos x="202" y="30"/>
                </a:cxn>
                <a:cxn ang="0">
                  <a:pos x="212" y="56"/>
                </a:cxn>
                <a:cxn ang="0">
                  <a:pos x="212" y="72"/>
                </a:cxn>
                <a:cxn ang="0">
                  <a:pos x="208" y="100"/>
                </a:cxn>
                <a:cxn ang="0">
                  <a:pos x="192" y="122"/>
                </a:cxn>
                <a:cxn ang="0">
                  <a:pos x="170" y="138"/>
                </a:cxn>
                <a:cxn ang="0">
                  <a:pos x="142" y="142"/>
                </a:cxn>
                <a:cxn ang="0">
                  <a:pos x="128" y="142"/>
                </a:cxn>
                <a:cxn ang="0">
                  <a:pos x="102" y="130"/>
                </a:cxn>
                <a:cxn ang="0">
                  <a:pos x="82" y="112"/>
                </a:cxn>
                <a:cxn ang="0">
                  <a:pos x="72" y="86"/>
                </a:cxn>
                <a:cxn ang="0">
                  <a:pos x="70" y="72"/>
                </a:cxn>
                <a:cxn ang="0">
                  <a:pos x="142" y="190"/>
                </a:cxn>
                <a:cxn ang="0">
                  <a:pos x="104" y="194"/>
                </a:cxn>
                <a:cxn ang="0">
                  <a:pos x="74" y="202"/>
                </a:cxn>
                <a:cxn ang="0">
                  <a:pos x="48" y="214"/>
                </a:cxn>
                <a:cxn ang="0">
                  <a:pos x="16" y="244"/>
                </a:cxn>
                <a:cxn ang="0">
                  <a:pos x="0" y="268"/>
                </a:cxn>
                <a:cxn ang="0">
                  <a:pos x="284" y="308"/>
                </a:cxn>
                <a:cxn ang="0">
                  <a:pos x="284" y="268"/>
                </a:cxn>
                <a:cxn ang="0">
                  <a:pos x="268" y="244"/>
                </a:cxn>
                <a:cxn ang="0">
                  <a:pos x="234" y="214"/>
                </a:cxn>
                <a:cxn ang="0">
                  <a:pos x="210" y="202"/>
                </a:cxn>
                <a:cxn ang="0">
                  <a:pos x="180" y="194"/>
                </a:cxn>
                <a:cxn ang="0">
                  <a:pos x="142" y="190"/>
                </a:cxn>
              </a:cxnLst>
              <a:rect l="0" t="0" r="r" b="b"/>
              <a:pathLst>
                <a:path w="284" h="308">
                  <a:moveTo>
                    <a:pt x="70" y="72"/>
                  </a:moveTo>
                  <a:lnTo>
                    <a:pt x="70" y="72"/>
                  </a:lnTo>
                  <a:lnTo>
                    <a:pt x="72" y="56"/>
                  </a:lnTo>
                  <a:lnTo>
                    <a:pt x="76" y="44"/>
                  </a:lnTo>
                  <a:lnTo>
                    <a:pt x="82" y="30"/>
                  </a:lnTo>
                  <a:lnTo>
                    <a:pt x="90" y="20"/>
                  </a:lnTo>
                  <a:lnTo>
                    <a:pt x="102" y="12"/>
                  </a:lnTo>
                  <a:lnTo>
                    <a:pt x="114" y="6"/>
                  </a:lnTo>
                  <a:lnTo>
                    <a:pt x="128" y="2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6" y="2"/>
                  </a:lnTo>
                  <a:lnTo>
                    <a:pt x="170" y="6"/>
                  </a:lnTo>
                  <a:lnTo>
                    <a:pt x="182" y="12"/>
                  </a:lnTo>
                  <a:lnTo>
                    <a:pt x="192" y="20"/>
                  </a:lnTo>
                  <a:lnTo>
                    <a:pt x="202" y="30"/>
                  </a:lnTo>
                  <a:lnTo>
                    <a:pt x="208" y="44"/>
                  </a:lnTo>
                  <a:lnTo>
                    <a:pt x="212" y="56"/>
                  </a:lnTo>
                  <a:lnTo>
                    <a:pt x="212" y="72"/>
                  </a:lnTo>
                  <a:lnTo>
                    <a:pt x="212" y="72"/>
                  </a:lnTo>
                  <a:lnTo>
                    <a:pt x="212" y="86"/>
                  </a:lnTo>
                  <a:lnTo>
                    <a:pt x="208" y="100"/>
                  </a:lnTo>
                  <a:lnTo>
                    <a:pt x="202" y="112"/>
                  </a:lnTo>
                  <a:lnTo>
                    <a:pt x="192" y="122"/>
                  </a:lnTo>
                  <a:lnTo>
                    <a:pt x="182" y="130"/>
                  </a:lnTo>
                  <a:lnTo>
                    <a:pt x="170" y="138"/>
                  </a:lnTo>
                  <a:lnTo>
                    <a:pt x="156" y="142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28" y="142"/>
                  </a:lnTo>
                  <a:lnTo>
                    <a:pt x="114" y="138"/>
                  </a:lnTo>
                  <a:lnTo>
                    <a:pt x="102" y="130"/>
                  </a:lnTo>
                  <a:lnTo>
                    <a:pt x="90" y="122"/>
                  </a:lnTo>
                  <a:lnTo>
                    <a:pt x="82" y="112"/>
                  </a:lnTo>
                  <a:lnTo>
                    <a:pt x="76" y="100"/>
                  </a:lnTo>
                  <a:lnTo>
                    <a:pt x="72" y="86"/>
                  </a:lnTo>
                  <a:lnTo>
                    <a:pt x="70" y="72"/>
                  </a:lnTo>
                  <a:lnTo>
                    <a:pt x="70" y="72"/>
                  </a:lnTo>
                  <a:close/>
                  <a:moveTo>
                    <a:pt x="142" y="190"/>
                  </a:moveTo>
                  <a:lnTo>
                    <a:pt x="142" y="190"/>
                  </a:lnTo>
                  <a:lnTo>
                    <a:pt x="122" y="190"/>
                  </a:lnTo>
                  <a:lnTo>
                    <a:pt x="104" y="194"/>
                  </a:lnTo>
                  <a:lnTo>
                    <a:pt x="88" y="198"/>
                  </a:lnTo>
                  <a:lnTo>
                    <a:pt x="74" y="202"/>
                  </a:lnTo>
                  <a:lnTo>
                    <a:pt x="60" y="208"/>
                  </a:lnTo>
                  <a:lnTo>
                    <a:pt x="48" y="214"/>
                  </a:lnTo>
                  <a:lnTo>
                    <a:pt x="30" y="230"/>
                  </a:lnTo>
                  <a:lnTo>
                    <a:pt x="16" y="244"/>
                  </a:lnTo>
                  <a:lnTo>
                    <a:pt x="6" y="256"/>
                  </a:lnTo>
                  <a:lnTo>
                    <a:pt x="0" y="268"/>
                  </a:lnTo>
                  <a:lnTo>
                    <a:pt x="0" y="308"/>
                  </a:lnTo>
                  <a:lnTo>
                    <a:pt x="284" y="308"/>
                  </a:lnTo>
                  <a:lnTo>
                    <a:pt x="284" y="268"/>
                  </a:lnTo>
                  <a:lnTo>
                    <a:pt x="284" y="268"/>
                  </a:lnTo>
                  <a:lnTo>
                    <a:pt x="278" y="256"/>
                  </a:lnTo>
                  <a:lnTo>
                    <a:pt x="268" y="244"/>
                  </a:lnTo>
                  <a:lnTo>
                    <a:pt x="254" y="230"/>
                  </a:lnTo>
                  <a:lnTo>
                    <a:pt x="234" y="214"/>
                  </a:lnTo>
                  <a:lnTo>
                    <a:pt x="224" y="208"/>
                  </a:lnTo>
                  <a:lnTo>
                    <a:pt x="210" y="202"/>
                  </a:lnTo>
                  <a:lnTo>
                    <a:pt x="196" y="198"/>
                  </a:lnTo>
                  <a:lnTo>
                    <a:pt x="180" y="194"/>
                  </a:lnTo>
                  <a:lnTo>
                    <a:pt x="162" y="190"/>
                  </a:lnTo>
                  <a:lnTo>
                    <a:pt x="142" y="190"/>
                  </a:lnTo>
                  <a:lnTo>
                    <a:pt x="142" y="19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EEA45C60-C195-462B-AA54-F0631680E064}"/>
              </a:ext>
            </a:extLst>
          </p:cNvPr>
          <p:cNvSpPr/>
          <p:nvPr/>
        </p:nvSpPr>
        <p:spPr>
          <a:xfrm>
            <a:off x="1498037" y="2587292"/>
            <a:ext cx="776802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TW" altLang="en-US" sz="3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lang="en-US" altLang="zh-TW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FPGA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寫神經網路，希望達到硬體加速。</a:t>
            </a:r>
            <a:endParaRPr lang="en-US" altLang="zh-TW" sz="3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sz="3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sz="3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TW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測試硬體</a:t>
            </a:r>
            <a:r>
              <a:rPr lang="en-US" altLang="zh-TW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bit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數對精準度的影響。</a:t>
            </a:r>
            <a:endParaRPr lang="zh-TW" altLang="en-US" sz="3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sz="3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122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200549" y="2154312"/>
            <a:ext cx="5807891" cy="1569660"/>
            <a:chOff x="4699954" y="193619"/>
            <a:chExt cx="5807891" cy="1569660"/>
          </a:xfrm>
        </p:grpSpPr>
        <p:sp>
          <p:nvSpPr>
            <p:cNvPr id="3" name="文本框 2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02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8204" y="413761"/>
              <a:ext cx="4339641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實作方法與實驗結果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8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3097893" y="471708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3097893" y="117765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整體架構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4098" name="Picture 2" descr="C:\Users\USER\Desktop\ML\ARCH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" b="3488"/>
          <a:stretch/>
        </p:blipFill>
        <p:spPr bwMode="auto">
          <a:xfrm>
            <a:off x="3528997" y="809757"/>
            <a:ext cx="5620368" cy="605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04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A931428-776A-41C7-BB42-8B54C3E73AC9}"/>
              </a:ext>
            </a:extLst>
          </p:cNvPr>
          <p:cNvSpPr/>
          <p:nvPr/>
        </p:nvSpPr>
        <p:spPr>
          <a:xfrm>
            <a:off x="0" y="2319454"/>
            <a:ext cx="12192000" cy="18399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71022" y="148090"/>
            <a:ext cx="3556002" cy="441111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kumimoji="1"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實作方法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文本占位符 1">
            <a:extLst>
              <a:ext uri="{FF2B5EF4-FFF2-40B4-BE49-F238E27FC236}">
                <a16:creationId xmlns:a16="http://schemas.microsoft.com/office/drawing/2014/main" xmlns="" id="{805F2FFC-3A0C-4D3E-8769-6E837A11EF04}"/>
              </a:ext>
            </a:extLst>
          </p:cNvPr>
          <p:cNvSpPr txBox="1">
            <a:spLocks/>
          </p:cNvSpPr>
          <p:nvPr/>
        </p:nvSpPr>
        <p:spPr>
          <a:xfrm>
            <a:off x="2619632" y="3239429"/>
            <a:ext cx="7685903" cy="640593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585"/>
            <a:r>
              <a:rPr kumimoji="1" lang="zh-TW" altLang="en-US" sz="4800" dirty="0"/>
              <a:t>硬體</a:t>
            </a:r>
            <a:r>
              <a:rPr kumimoji="1" lang="en-US" altLang="zh-TW" sz="4800" dirty="0" smtClean="0"/>
              <a:t>-</a:t>
            </a:r>
            <a:r>
              <a:rPr kumimoji="1" lang="zh-TW" altLang="en-US" sz="4800" dirty="0"/>
              <a:t>矩陣計算</a:t>
            </a:r>
            <a:endParaRPr kumimoji="1" lang="zh-CN" altLang="en-US" sz="4800" dirty="0"/>
          </a:p>
          <a:p>
            <a:pPr algn="ctr" defTabSz="609585"/>
            <a:endParaRPr kumimoji="1" lang="zh-CN" altLang="en-US" sz="48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D1D07AF0-726A-498B-B6DB-32E3085FFCBB}"/>
              </a:ext>
            </a:extLst>
          </p:cNvPr>
          <p:cNvSpPr/>
          <p:nvPr/>
        </p:nvSpPr>
        <p:spPr>
          <a:xfrm>
            <a:off x="0" y="4328533"/>
            <a:ext cx="12192000" cy="98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B81D1B7D-4F96-46C1-8A19-33EE9AE01636}"/>
              </a:ext>
            </a:extLst>
          </p:cNvPr>
          <p:cNvSpPr/>
          <p:nvPr/>
        </p:nvSpPr>
        <p:spPr>
          <a:xfrm>
            <a:off x="0" y="2051824"/>
            <a:ext cx="12192000" cy="98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062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DSP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矩陣計算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" t="9215" r="3597" b="2784"/>
          <a:stretch/>
        </p:blipFill>
        <p:spPr bwMode="auto">
          <a:xfrm>
            <a:off x="1089660" y="1407423"/>
            <a:ext cx="9921239" cy="538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右大括弧 2"/>
          <p:cNvSpPr/>
          <p:nvPr/>
        </p:nvSpPr>
        <p:spPr>
          <a:xfrm rot="16200000">
            <a:off x="3717501" y="1275"/>
            <a:ext cx="243056" cy="7678057"/>
          </a:xfrm>
          <a:prstGeom prst="rightBrace">
            <a:avLst>
              <a:gd name="adj1" fmla="val 56281"/>
              <a:gd name="adj2" fmla="val 50000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463766" y="3198270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DSP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5414683" y="4912656"/>
            <a:ext cx="2635622" cy="1326777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93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DSP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矩陣計算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3506" y="1517643"/>
            <a:ext cx="10309412" cy="523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sz="2400" dirty="0" smtClean="0"/>
              <a:t>用  </a:t>
            </a:r>
            <a:r>
              <a:rPr lang="en-US" altLang="zh-TW" sz="2400" dirty="0" smtClean="0"/>
              <a:t>DSP48E1</a:t>
            </a:r>
            <a:r>
              <a:rPr lang="zh-TW" altLang="en-US" sz="2400" dirty="0" smtClean="0"/>
              <a:t> 作   </a:t>
            </a:r>
            <a:r>
              <a:rPr lang="en-US" altLang="zh-TW" sz="2400" dirty="0" smtClean="0"/>
              <a:t>5*5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convolution</a:t>
            </a:r>
          </a:p>
          <a:p>
            <a:pPr marL="285750" indent="-285750">
              <a:buFont typeface="Arial" pitchFamily="34" charset="0"/>
              <a:buChar char="•"/>
            </a:pPr>
            <a:endParaRPr lang="zh-TW" alt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sz="2400" dirty="0" smtClean="0"/>
              <a:t>25</a:t>
            </a:r>
            <a:r>
              <a:rPr lang="zh-TW" altLang="en-US" sz="2400" dirty="0"/>
              <a:t>個</a:t>
            </a:r>
            <a:r>
              <a:rPr lang="en-US" altLang="zh-TW" sz="2400" dirty="0" smtClean="0"/>
              <a:t>DSP48E1</a:t>
            </a:r>
            <a:r>
              <a:rPr lang="zh-TW" altLang="en-US" sz="2400" dirty="0"/>
              <a:t> </a:t>
            </a:r>
            <a:r>
              <a:rPr lang="zh-TW" altLang="en-US" sz="2400" dirty="0" smtClean="0"/>
              <a:t> 串接成</a:t>
            </a:r>
            <a:r>
              <a:rPr lang="zh-TW" altLang="en-US" sz="2400" dirty="0"/>
              <a:t> </a:t>
            </a:r>
            <a:r>
              <a:rPr lang="zh-TW" altLang="en-US" sz="2400" dirty="0" smtClean="0"/>
              <a:t>  </a:t>
            </a:r>
            <a:r>
              <a:rPr lang="en-US" altLang="zh-TW" sz="2400" dirty="0" smtClean="0"/>
              <a:t>5*5convolution</a:t>
            </a:r>
          </a:p>
          <a:p>
            <a:r>
              <a:rPr lang="zh-TW" altLang="en-US" sz="1050" dirty="0"/>
              <a:t> </a:t>
            </a:r>
            <a:r>
              <a:rPr lang="zh-TW" altLang="en-US" sz="1050" dirty="0" smtClean="0"/>
              <a:t>    </a:t>
            </a:r>
            <a:endParaRPr lang="en-US" altLang="zh-TW" sz="1050" dirty="0"/>
          </a:p>
          <a:p>
            <a:r>
              <a:rPr lang="zh-TW" altLang="en-US" sz="2400" dirty="0" smtClean="0"/>
              <a:t>        乘法</a:t>
            </a:r>
            <a:r>
              <a:rPr lang="zh-TW" altLang="en-US" sz="2400" dirty="0"/>
              <a:t>：</a:t>
            </a:r>
            <a:r>
              <a:rPr lang="en-US" altLang="zh-TW" sz="2400" dirty="0" smtClean="0"/>
              <a:t>25bits*18bits</a:t>
            </a:r>
            <a:endParaRPr lang="en-US" altLang="zh-TW" sz="2400" dirty="0"/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加法：</a:t>
            </a:r>
            <a:r>
              <a:rPr lang="en-US" altLang="zh-TW" sz="2400" dirty="0" smtClean="0"/>
              <a:t>48bits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用於</a:t>
            </a:r>
            <a:r>
              <a:rPr lang="en-US" altLang="zh-TW" sz="2400" dirty="0"/>
              <a:t>bias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</a:t>
            </a:r>
            <a:r>
              <a:rPr lang="en-US" altLang="zh-TW" sz="2400" dirty="0" smtClean="0"/>
              <a:t>output</a:t>
            </a:r>
            <a:r>
              <a:rPr lang="zh-TW" altLang="en-US" sz="2400" dirty="0" smtClean="0"/>
              <a:t>：</a:t>
            </a:r>
            <a:r>
              <a:rPr lang="en-US" altLang="zh-TW" sz="2400" dirty="0" smtClean="0"/>
              <a:t>48bits</a:t>
            </a:r>
          </a:p>
          <a:p>
            <a:r>
              <a:rPr lang="zh-TW" altLang="en-US" sz="1200" dirty="0" smtClean="0"/>
              <a:t>     </a:t>
            </a:r>
            <a:endParaRPr lang="en-US" altLang="zh-TW" sz="1200" dirty="0" smtClean="0"/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</a:t>
            </a:r>
            <a:r>
              <a:rPr lang="en-US" altLang="zh-TW" sz="2400" dirty="0" smtClean="0">
                <a:sym typeface="Wingdings" pitchFamily="2" charset="2"/>
              </a:rPr>
              <a:t></a:t>
            </a:r>
            <a:r>
              <a:rPr lang="en-US" altLang="zh-TW" sz="2400" dirty="0" smtClean="0"/>
              <a:t>A(25</a:t>
            </a:r>
            <a:r>
              <a:rPr lang="en-US" altLang="zh-TW" sz="2400" dirty="0"/>
              <a:t>)*B(18)+C(48)=SOL(48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再</a:t>
            </a:r>
            <a:r>
              <a:rPr lang="zh-TW" altLang="en-US" sz="2400" dirty="0"/>
              <a:t>接上</a:t>
            </a:r>
            <a:r>
              <a:rPr lang="en-US" altLang="zh-TW" sz="2400" dirty="0"/>
              <a:t>AXI controller</a:t>
            </a:r>
            <a:r>
              <a:rPr lang="zh-TW" altLang="en-US" sz="2400" dirty="0"/>
              <a:t>、</a:t>
            </a:r>
            <a:r>
              <a:rPr lang="en-US" altLang="zh-TW" sz="2400" dirty="0"/>
              <a:t>ZYNQ processor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endParaRPr lang="zh-TW" alt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sz="2400" dirty="0" smtClean="0"/>
              <a:t>Convolution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</a:t>
            </a:r>
            <a:r>
              <a:rPr lang="en-US" altLang="zh-TW" sz="2400" dirty="0" smtClean="0"/>
              <a:t>feature</a:t>
            </a:r>
            <a:r>
              <a:rPr lang="zh-TW" altLang="en-US" sz="2400" dirty="0" smtClean="0"/>
              <a:t>：</a:t>
            </a:r>
            <a:r>
              <a:rPr lang="en-US" altLang="zh-TW" sz="2400" dirty="0" smtClean="0"/>
              <a:t>18bits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</a:t>
            </a:r>
            <a:r>
              <a:rPr lang="en-US" altLang="zh-TW" sz="2400" dirty="0" smtClean="0"/>
              <a:t>weight</a:t>
            </a:r>
            <a:r>
              <a:rPr lang="zh-TW" altLang="en-US" sz="2400" dirty="0" smtClean="0"/>
              <a:t> ：</a:t>
            </a:r>
            <a:r>
              <a:rPr lang="en-US" altLang="zh-TW" sz="2400" dirty="0" smtClean="0"/>
              <a:t>25bits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</a:t>
            </a:r>
            <a:r>
              <a:rPr lang="en-US" altLang="zh-TW" sz="2400" dirty="0" smtClean="0">
                <a:sym typeface="Wingdings" pitchFamily="2" charset="2"/>
              </a:rPr>
              <a:t></a:t>
            </a:r>
            <a:r>
              <a:rPr lang="zh-TW" altLang="en-US" sz="2400" dirty="0" smtClean="0"/>
              <a:t>以</a:t>
            </a:r>
            <a:r>
              <a:rPr lang="zh-TW" altLang="en-US" sz="2400" dirty="0"/>
              <a:t>最大限度保留</a:t>
            </a:r>
            <a:r>
              <a:rPr lang="en-US" altLang="zh-TW" sz="2400" dirty="0"/>
              <a:t>model</a:t>
            </a:r>
            <a:r>
              <a:rPr lang="zh-TW" altLang="en-US" sz="2400" dirty="0"/>
              <a:t>的特性。</a:t>
            </a:r>
          </a:p>
        </p:txBody>
      </p:sp>
      <p:sp>
        <p:nvSpPr>
          <p:cNvPr id="4" name="左大括弧 3"/>
          <p:cNvSpPr/>
          <p:nvPr/>
        </p:nvSpPr>
        <p:spPr>
          <a:xfrm>
            <a:off x="1264021" y="2846513"/>
            <a:ext cx="224116" cy="1046252"/>
          </a:xfrm>
          <a:prstGeom prst="leftBrace">
            <a:avLst>
              <a:gd name="adj1" fmla="val 2500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左大括弧 7"/>
          <p:cNvSpPr/>
          <p:nvPr/>
        </p:nvSpPr>
        <p:spPr>
          <a:xfrm>
            <a:off x="1294328" y="5611484"/>
            <a:ext cx="224116" cy="644173"/>
          </a:xfrm>
          <a:prstGeom prst="leftBrace">
            <a:avLst>
              <a:gd name="adj1" fmla="val 2500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03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41AAD7"/>
      </a:accent1>
      <a:accent2>
        <a:srgbClr val="3CC2B8"/>
      </a:accent2>
      <a:accent3>
        <a:srgbClr val="426FCF"/>
      </a:accent3>
      <a:accent4>
        <a:srgbClr val="81C373"/>
      </a:accent4>
      <a:accent5>
        <a:srgbClr val="C6CD2F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1756</TotalTime>
  <Words>1115</Words>
  <Application>Microsoft Office PowerPoint</Application>
  <PresentationFormat>自訂</PresentationFormat>
  <Paragraphs>272</Paragraphs>
  <Slides>38</Slides>
  <Notes>31</Notes>
  <HiddenSlides>1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39" baseType="lpstr"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USER</cp:lastModifiedBy>
  <cp:revision>258</cp:revision>
  <dcterms:created xsi:type="dcterms:W3CDTF">2015-08-18T02:51:41Z</dcterms:created>
  <dcterms:modified xsi:type="dcterms:W3CDTF">2020-01-06T06:39:36Z</dcterms:modified>
</cp:coreProperties>
</file>